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5"/>
  </p:notesMasterIdLst>
  <p:handoutMasterIdLst>
    <p:handoutMasterId r:id="rId46"/>
  </p:handoutMasterIdLst>
  <p:sldIdLst>
    <p:sldId id="1371" r:id="rId2"/>
    <p:sldId id="1374" r:id="rId3"/>
    <p:sldId id="1439" r:id="rId4"/>
    <p:sldId id="1372" r:id="rId5"/>
    <p:sldId id="1413" r:id="rId6"/>
    <p:sldId id="1436" r:id="rId7"/>
    <p:sldId id="1390" r:id="rId8"/>
    <p:sldId id="1391" r:id="rId9"/>
    <p:sldId id="1437" r:id="rId10"/>
    <p:sldId id="1211" r:id="rId11"/>
    <p:sldId id="1276" r:id="rId12"/>
    <p:sldId id="1277" r:id="rId13"/>
    <p:sldId id="1142" r:id="rId14"/>
    <p:sldId id="791" r:id="rId15"/>
    <p:sldId id="1218" r:id="rId16"/>
    <p:sldId id="1228" r:id="rId17"/>
    <p:sldId id="1236" r:id="rId18"/>
    <p:sldId id="1457" r:id="rId19"/>
    <p:sldId id="1441" r:id="rId20"/>
    <p:sldId id="1361" r:id="rId21"/>
    <p:sldId id="1363" r:id="rId22"/>
    <p:sldId id="1362" r:id="rId23"/>
    <p:sldId id="1356" r:id="rId24"/>
    <p:sldId id="1357" r:id="rId25"/>
    <p:sldId id="1408" r:id="rId26"/>
    <p:sldId id="1414" r:id="rId27"/>
    <p:sldId id="1415" r:id="rId28"/>
    <p:sldId id="1411" r:id="rId29"/>
    <p:sldId id="1420" r:id="rId30"/>
    <p:sldId id="1442" r:id="rId31"/>
    <p:sldId id="1424" r:id="rId32"/>
    <p:sldId id="1453" r:id="rId33"/>
    <p:sldId id="1454" r:id="rId34"/>
    <p:sldId id="1455" r:id="rId35"/>
    <p:sldId id="1460" r:id="rId36"/>
    <p:sldId id="1392" r:id="rId37"/>
    <p:sldId id="1427" r:id="rId38"/>
    <p:sldId id="1443" r:id="rId39"/>
    <p:sldId id="1447" r:id="rId40"/>
    <p:sldId id="1431" r:id="rId41"/>
    <p:sldId id="1449" r:id="rId42"/>
    <p:sldId id="1433" r:id="rId43"/>
    <p:sldId id="1452" r:id="rId44"/>
  </p:sldIdLst>
  <p:sldSz cx="9144000" cy="6858000" type="screen4x3"/>
  <p:notesSz cx="7150100" cy="9448800"/>
  <p:defaultTextStyle>
    <a:defPPr>
      <a:defRPr lang="en-US"/>
    </a:defPPr>
    <a:lvl1pPr algn="l"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padakis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CCFF"/>
    <a:srgbClr val="00CC00"/>
    <a:srgbClr val="00C400"/>
    <a:srgbClr val="00D000"/>
    <a:srgbClr val="0033CC"/>
    <a:srgbClr val="44004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73733" autoAdjust="0"/>
  </p:normalViewPr>
  <p:slideViewPr>
    <p:cSldViewPr snapToGrid="0">
      <p:cViewPr>
        <p:scale>
          <a:sx n="59" d="100"/>
          <a:sy n="59" d="100"/>
        </p:scale>
        <p:origin x="-1680" y="-72"/>
      </p:cViewPr>
      <p:guideLst>
        <p:guide orient="horz" pos="3406"/>
        <p:guide orient="horz" pos="4176"/>
        <p:guide orient="horz" pos="144"/>
        <p:guide pos="2880"/>
        <p:guide pos="4608"/>
        <p:guide pos="552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75" d="100"/>
        <a:sy n="75" d="100"/>
      </p:scale>
      <p:origin x="0" y="0"/>
    </p:cViewPr>
  </p:notesTextViewPr>
  <p:sorterViewPr>
    <p:cViewPr>
      <p:scale>
        <a:sx n="100" d="100"/>
        <a:sy n="100" d="100"/>
      </p:scale>
      <p:origin x="0" y="1884"/>
    </p:cViewPr>
  </p:sorterViewPr>
  <p:notesViewPr>
    <p:cSldViewPr snapToGrid="0">
      <p:cViewPr varScale="1">
        <p:scale>
          <a:sx n="57" d="100"/>
          <a:sy n="57" d="100"/>
        </p:scale>
        <p:origin x="-1728" y="-84"/>
      </p:cViewPr>
      <p:guideLst>
        <p:guide orient="horz" pos="2976"/>
        <p:guide pos="225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9.xml"/><Relationship Id="rId5" Type="http://schemas.openxmlformats.org/officeDocument/2006/relationships/slide" Target="slides/slide22.xml"/><Relationship Id="rId4"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3" name="Rectangle 5"/>
          <p:cNvSpPr>
            <a:spLocks noGrp="1" noChangeArrowheads="1"/>
          </p:cNvSpPr>
          <p:nvPr>
            <p:ph type="sldNum" sz="quarter" idx="3"/>
          </p:nvPr>
        </p:nvSpPr>
        <p:spPr bwMode="auto">
          <a:xfrm>
            <a:off x="4052888" y="8977313"/>
            <a:ext cx="3097212"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2" rIns="94843" bIns="47422" numCol="1" anchor="b" anchorCtr="0" compatLnSpc="1">
            <a:prstTxWarp prst="textNoShape">
              <a:avLst/>
            </a:prstTxWarp>
          </a:bodyPr>
          <a:lstStyle>
            <a:lvl1pPr algn="r" defTabSz="947738" eaLnBrk="1" hangingPunct="1">
              <a:defRPr/>
            </a:lvl1pPr>
          </a:lstStyle>
          <a:p>
            <a:fld id="{8876CD77-7D36-4E35-BC1B-C158AA68C980}" type="slidenum">
              <a:rPr lang="en-US"/>
              <a:pPr/>
              <a:t>‹#›</a:t>
            </a:fld>
            <a:endParaRPr lang="en-US"/>
          </a:p>
        </p:txBody>
      </p:sp>
    </p:spTree>
    <p:extLst>
      <p:ext uri="{BB962C8B-B14F-4D97-AF65-F5344CB8AC3E}">
        <p14:creationId xmlns:p14="http://schemas.microsoft.com/office/powerpoint/2010/main" val="402675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211263" y="709613"/>
            <a:ext cx="4724400" cy="3543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5963" y="4487863"/>
            <a:ext cx="5718175"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2" rIns="94843" bIns="47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sldNum" sz="quarter" idx="5"/>
          </p:nvPr>
        </p:nvSpPr>
        <p:spPr bwMode="auto">
          <a:xfrm>
            <a:off x="4049713" y="8975725"/>
            <a:ext cx="30988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3" tIns="47422" rIns="94843" bIns="47422" numCol="1" anchor="b" anchorCtr="0" compatLnSpc="1">
            <a:prstTxWarp prst="textNoShape">
              <a:avLst/>
            </a:prstTxWarp>
          </a:bodyPr>
          <a:lstStyle>
            <a:lvl1pPr algn="r" defTabSz="947738" eaLnBrk="1" hangingPunct="1">
              <a:defRPr/>
            </a:lvl1pPr>
          </a:lstStyle>
          <a:p>
            <a:fld id="{88FF9753-70DB-4D1C-943A-8360DA417598}" type="slidenum">
              <a:rPr lang="en-US"/>
              <a:pPr/>
              <a:t>‹#›</a:t>
            </a:fld>
            <a:endParaRPr lang="en-US"/>
          </a:p>
        </p:txBody>
      </p:sp>
    </p:spTree>
    <p:extLst>
      <p:ext uri="{BB962C8B-B14F-4D97-AF65-F5344CB8AC3E}">
        <p14:creationId xmlns:p14="http://schemas.microsoft.com/office/powerpoint/2010/main" val="31400123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F9753-70DB-4D1C-943A-8360DA417598}" type="slidenum">
              <a:rPr lang="en-US" smtClean="0"/>
              <a:pPr/>
              <a:t>3</a:t>
            </a:fld>
            <a:endParaRPr lang="en-US"/>
          </a:p>
        </p:txBody>
      </p:sp>
    </p:spTree>
    <p:extLst>
      <p:ext uri="{BB962C8B-B14F-4D97-AF65-F5344CB8AC3E}">
        <p14:creationId xmlns:p14="http://schemas.microsoft.com/office/powerpoint/2010/main" val="163824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899EA2-A72F-4CDF-BC47-04BBEA0F8EE9}" type="slidenum">
              <a:rPr lang="en-US"/>
              <a:pPr/>
              <a:t>14</a:t>
            </a:fld>
            <a:endParaRPr lang="en-US"/>
          </a:p>
        </p:txBody>
      </p:sp>
      <p:sp>
        <p:nvSpPr>
          <p:cNvPr id="2705410" name="Rectangle 2"/>
          <p:cNvSpPr>
            <a:spLocks noGrp="1" noRot="1" noChangeAspect="1" noChangeArrowheads="1" noTextEdit="1"/>
          </p:cNvSpPr>
          <p:nvPr>
            <p:ph type="sldImg"/>
          </p:nvPr>
        </p:nvSpPr>
        <p:spPr>
          <a:xfrm>
            <a:off x="1169988" y="698500"/>
            <a:ext cx="4757737" cy="3568700"/>
          </a:xfrm>
          <a:ln/>
        </p:spPr>
      </p:sp>
      <p:sp>
        <p:nvSpPr>
          <p:cNvPr id="2705411" name="Rectangle 3"/>
          <p:cNvSpPr>
            <a:spLocks noGrp="1" noChangeArrowheads="1"/>
          </p:cNvSpPr>
          <p:nvPr>
            <p:ph type="body" idx="1"/>
          </p:nvPr>
        </p:nvSpPr>
        <p:spPr>
          <a:xfrm>
            <a:off x="936625" y="4500563"/>
            <a:ext cx="5297488" cy="4265612"/>
          </a:xfrm>
        </p:spPr>
        <p:txBody>
          <a:bodyPr/>
          <a:lstStyle/>
          <a:p>
            <a:endParaRPr lang="en-US" sz="2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A12B37-3A35-4CA8-A3AD-FC8305C15F5A}" type="slidenum">
              <a:rPr lang="en-US"/>
              <a:pPr/>
              <a:t>15</a:t>
            </a:fld>
            <a:endParaRPr lang="en-US"/>
          </a:p>
        </p:txBody>
      </p:sp>
      <p:sp>
        <p:nvSpPr>
          <p:cNvPr id="3744770" name="Rectangle 2"/>
          <p:cNvSpPr>
            <a:spLocks noGrp="1" noRot="1" noChangeAspect="1" noChangeArrowheads="1" noTextEdit="1"/>
          </p:cNvSpPr>
          <p:nvPr>
            <p:ph type="sldImg"/>
          </p:nvPr>
        </p:nvSpPr>
        <p:spPr>
          <a:xfrm>
            <a:off x="1168400" y="700088"/>
            <a:ext cx="4756150" cy="3567112"/>
          </a:xfrm>
          <a:ln/>
        </p:spPr>
      </p:sp>
      <p:sp>
        <p:nvSpPr>
          <p:cNvPr id="3744771" name="Rectangle 3"/>
          <p:cNvSpPr>
            <a:spLocks noGrp="1" noChangeArrowheads="1"/>
          </p:cNvSpPr>
          <p:nvPr>
            <p:ph type="body" idx="1"/>
          </p:nvPr>
        </p:nvSpPr>
        <p:spPr>
          <a:xfrm>
            <a:off x="942975" y="4529138"/>
            <a:ext cx="5300663" cy="4265612"/>
          </a:xfrm>
        </p:spPr>
        <p:txBody>
          <a:bodyPr/>
          <a:lstStyle/>
          <a:p>
            <a:r>
              <a:rPr lang="en-US">
                <a:latin typeface="ArialBlack" charset="0"/>
              </a:rPr>
              <a:t>A Multi-Center, Randomized, Double-Blind, Placebo-Controlled Study of the Human Anti-TNF Monoclonal Antibody Adalimumab for the Induction of Clinical Remission in Subjects with Moderate to Severe Crohn's Disease who Have Lost Response or are Intolerant to Infliximab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2DD703-C3D3-4A92-AE37-7857092EA67A}" type="slidenum">
              <a:rPr lang="en-US"/>
              <a:pPr/>
              <a:t>16</a:t>
            </a:fld>
            <a:endParaRPr lang="en-US"/>
          </a:p>
        </p:txBody>
      </p:sp>
      <p:sp>
        <p:nvSpPr>
          <p:cNvPr id="3765250" name="Rectangle 2"/>
          <p:cNvSpPr>
            <a:spLocks noGrp="1" noRot="1" noChangeAspect="1" noChangeArrowheads="1" noTextEdit="1"/>
          </p:cNvSpPr>
          <p:nvPr>
            <p:ph type="sldImg"/>
          </p:nvPr>
        </p:nvSpPr>
        <p:spPr>
          <a:ln/>
        </p:spPr>
      </p:sp>
      <p:sp>
        <p:nvSpPr>
          <p:cNvPr id="3765251" name="Rectangle 3"/>
          <p:cNvSpPr>
            <a:spLocks noGrp="1" noChangeArrowheads="1"/>
          </p:cNvSpPr>
          <p:nvPr>
            <p:ph type="body" idx="1"/>
          </p:nvPr>
        </p:nvSpPr>
        <p:spPr/>
        <p:txBody>
          <a:bodyPr/>
          <a:lstStyle/>
          <a:p>
            <a:endParaRPr lang="en-US"/>
          </a:p>
          <a:p>
            <a:endParaRPr lang="en-US"/>
          </a:p>
        </p:txBody>
      </p:sp>
      <p:sp>
        <p:nvSpPr>
          <p:cNvPr id="3765252" name="Text Box 4"/>
          <p:cNvSpPr txBox="1">
            <a:spLocks noChangeArrowheads="1"/>
          </p:cNvSpPr>
          <p:nvPr/>
        </p:nvSpPr>
        <p:spPr bwMode="auto">
          <a:xfrm>
            <a:off x="839788" y="4611688"/>
            <a:ext cx="187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23" tIns="46612" rIns="93223" bIns="0">
            <a:spAutoFit/>
          </a:bodyPr>
          <a:lstStyle>
            <a:lvl1pPr defTabSz="931863">
              <a:defRPr>
                <a:solidFill>
                  <a:schemeClr val="tx1"/>
                </a:solidFill>
                <a:latin typeface="Arial" pitchFamily="34" charset="0"/>
              </a:defRPr>
            </a:lvl1pPr>
            <a:lvl2pPr marL="466725" defTabSz="931863">
              <a:defRPr>
                <a:solidFill>
                  <a:schemeClr val="tx1"/>
                </a:solidFill>
                <a:latin typeface="Arial" pitchFamily="34" charset="0"/>
              </a:defRPr>
            </a:lvl2pPr>
            <a:lvl3pPr marL="931863" defTabSz="931863">
              <a:defRPr>
                <a:solidFill>
                  <a:schemeClr val="tx1"/>
                </a:solidFill>
                <a:latin typeface="Arial" pitchFamily="34" charset="0"/>
              </a:defRPr>
            </a:lvl3pPr>
            <a:lvl4pPr marL="1398588" defTabSz="931863">
              <a:defRPr>
                <a:solidFill>
                  <a:schemeClr val="tx1"/>
                </a:solidFill>
                <a:latin typeface="Arial" pitchFamily="34" charset="0"/>
              </a:defRPr>
            </a:lvl4pPr>
            <a:lvl5pPr marL="1863725" defTabSz="931863">
              <a:defRPr>
                <a:solidFill>
                  <a:schemeClr val="tx1"/>
                </a:solidFill>
                <a:latin typeface="Arial" pitchFamily="34" charset="0"/>
              </a:defRPr>
            </a:lvl5pPr>
            <a:lvl6pPr marL="2320925" defTabSz="931863" fontAlgn="base">
              <a:spcBef>
                <a:spcPct val="0"/>
              </a:spcBef>
              <a:spcAft>
                <a:spcPct val="0"/>
              </a:spcAft>
              <a:defRPr>
                <a:solidFill>
                  <a:schemeClr val="tx1"/>
                </a:solidFill>
                <a:latin typeface="Arial" pitchFamily="34" charset="0"/>
              </a:defRPr>
            </a:lvl6pPr>
            <a:lvl7pPr marL="2778125" defTabSz="931863" fontAlgn="base">
              <a:spcBef>
                <a:spcPct val="0"/>
              </a:spcBef>
              <a:spcAft>
                <a:spcPct val="0"/>
              </a:spcAft>
              <a:defRPr>
                <a:solidFill>
                  <a:schemeClr val="tx1"/>
                </a:solidFill>
                <a:latin typeface="Arial" pitchFamily="34" charset="0"/>
              </a:defRPr>
            </a:lvl7pPr>
            <a:lvl8pPr marL="3235325" defTabSz="931863" fontAlgn="base">
              <a:spcBef>
                <a:spcPct val="0"/>
              </a:spcBef>
              <a:spcAft>
                <a:spcPct val="0"/>
              </a:spcAft>
              <a:defRPr>
                <a:solidFill>
                  <a:schemeClr val="tx1"/>
                </a:solidFill>
                <a:latin typeface="Arial" pitchFamily="34" charset="0"/>
              </a:defRPr>
            </a:lvl8pPr>
            <a:lvl9pPr marL="3692525" defTabSz="931863" fontAlgn="base">
              <a:spcBef>
                <a:spcPct val="0"/>
              </a:spcBef>
              <a:spcAft>
                <a:spcPct val="0"/>
              </a:spcAft>
              <a:defRPr>
                <a:solidFill>
                  <a:schemeClr val="tx1"/>
                </a:solidFill>
                <a:latin typeface="Arial" pitchFamily="34" charset="0"/>
              </a:defRPr>
            </a:lvl9pPr>
          </a:lstStyle>
          <a:p>
            <a:pPr eaLnBrk="1" hangingPunct="1">
              <a:spcBef>
                <a:spcPct val="30000"/>
              </a:spcBef>
            </a:pPr>
            <a:endParaRPr lang="en-US"/>
          </a:p>
          <a:p>
            <a:pPr eaLnBrk="1" hangingPunct="1"/>
            <a:endParaRPr lang="en-US" sz="1600"/>
          </a:p>
        </p:txBody>
      </p:sp>
      <p:sp>
        <p:nvSpPr>
          <p:cNvPr id="3765253" name="Text Box 5"/>
          <p:cNvSpPr txBox="1">
            <a:spLocks noChangeArrowheads="1"/>
          </p:cNvSpPr>
          <p:nvPr/>
        </p:nvSpPr>
        <p:spPr bwMode="auto">
          <a:xfrm>
            <a:off x="839788" y="4611688"/>
            <a:ext cx="187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23" tIns="46612" rIns="93223" bIns="0">
            <a:spAutoFit/>
          </a:bodyPr>
          <a:lstStyle>
            <a:lvl1pPr defTabSz="931863">
              <a:defRPr>
                <a:solidFill>
                  <a:schemeClr val="tx1"/>
                </a:solidFill>
                <a:latin typeface="Arial" pitchFamily="34" charset="0"/>
              </a:defRPr>
            </a:lvl1pPr>
            <a:lvl2pPr marL="466725" defTabSz="931863">
              <a:defRPr>
                <a:solidFill>
                  <a:schemeClr val="tx1"/>
                </a:solidFill>
                <a:latin typeface="Arial" pitchFamily="34" charset="0"/>
              </a:defRPr>
            </a:lvl2pPr>
            <a:lvl3pPr marL="931863" defTabSz="931863">
              <a:defRPr>
                <a:solidFill>
                  <a:schemeClr val="tx1"/>
                </a:solidFill>
                <a:latin typeface="Arial" pitchFamily="34" charset="0"/>
              </a:defRPr>
            </a:lvl3pPr>
            <a:lvl4pPr marL="1398588" defTabSz="931863">
              <a:defRPr>
                <a:solidFill>
                  <a:schemeClr val="tx1"/>
                </a:solidFill>
                <a:latin typeface="Arial" pitchFamily="34" charset="0"/>
              </a:defRPr>
            </a:lvl4pPr>
            <a:lvl5pPr marL="1863725" defTabSz="931863">
              <a:defRPr>
                <a:solidFill>
                  <a:schemeClr val="tx1"/>
                </a:solidFill>
                <a:latin typeface="Arial" pitchFamily="34" charset="0"/>
              </a:defRPr>
            </a:lvl5pPr>
            <a:lvl6pPr marL="2320925" defTabSz="931863" fontAlgn="base">
              <a:spcBef>
                <a:spcPct val="0"/>
              </a:spcBef>
              <a:spcAft>
                <a:spcPct val="0"/>
              </a:spcAft>
              <a:defRPr>
                <a:solidFill>
                  <a:schemeClr val="tx1"/>
                </a:solidFill>
                <a:latin typeface="Arial" pitchFamily="34" charset="0"/>
              </a:defRPr>
            </a:lvl6pPr>
            <a:lvl7pPr marL="2778125" defTabSz="931863" fontAlgn="base">
              <a:spcBef>
                <a:spcPct val="0"/>
              </a:spcBef>
              <a:spcAft>
                <a:spcPct val="0"/>
              </a:spcAft>
              <a:defRPr>
                <a:solidFill>
                  <a:schemeClr val="tx1"/>
                </a:solidFill>
                <a:latin typeface="Arial" pitchFamily="34" charset="0"/>
              </a:defRPr>
            </a:lvl7pPr>
            <a:lvl8pPr marL="3235325" defTabSz="931863" fontAlgn="base">
              <a:spcBef>
                <a:spcPct val="0"/>
              </a:spcBef>
              <a:spcAft>
                <a:spcPct val="0"/>
              </a:spcAft>
              <a:defRPr>
                <a:solidFill>
                  <a:schemeClr val="tx1"/>
                </a:solidFill>
                <a:latin typeface="Arial" pitchFamily="34" charset="0"/>
              </a:defRPr>
            </a:lvl8pPr>
            <a:lvl9pPr marL="3692525" defTabSz="931863" fontAlgn="base">
              <a:spcBef>
                <a:spcPct val="0"/>
              </a:spcBef>
              <a:spcAft>
                <a:spcPct val="0"/>
              </a:spcAft>
              <a:defRPr>
                <a:solidFill>
                  <a:schemeClr val="tx1"/>
                </a:solidFill>
                <a:latin typeface="Arial" pitchFamily="34" charset="0"/>
              </a:defRPr>
            </a:lvl9pPr>
          </a:lstStyle>
          <a:p>
            <a:pPr eaLnBrk="1" hangingPunct="1">
              <a:spcBef>
                <a:spcPct val="30000"/>
              </a:spcBef>
            </a:pPr>
            <a:endParaRPr lang="en-US"/>
          </a:p>
          <a:p>
            <a:pPr eaLnBrk="1" hangingPunct="1"/>
            <a:endParaRPr lang="en-US"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5A119F-46AE-4A03-A155-1202B868B745}" type="slidenum">
              <a:rPr lang="en-US"/>
              <a:pPr/>
              <a:t>17</a:t>
            </a:fld>
            <a:endParaRPr lang="en-US"/>
          </a:p>
        </p:txBody>
      </p:sp>
      <p:sp>
        <p:nvSpPr>
          <p:cNvPr id="3781634" name="Rectangle 2"/>
          <p:cNvSpPr>
            <a:spLocks noGrp="1" noRot="1" noChangeAspect="1" noChangeArrowheads="1" noTextEdit="1"/>
          </p:cNvSpPr>
          <p:nvPr>
            <p:ph type="sldImg"/>
          </p:nvPr>
        </p:nvSpPr>
        <p:spPr>
          <a:ln/>
        </p:spPr>
      </p:sp>
      <p:sp>
        <p:nvSpPr>
          <p:cNvPr id="3781635" name="Rectangle 3"/>
          <p:cNvSpPr>
            <a:spLocks noGrp="1" noChangeArrowheads="1"/>
          </p:cNvSpPr>
          <p:nvPr>
            <p:ph type="body" idx="1"/>
          </p:nvPr>
        </p:nvSpPr>
        <p:spPr/>
        <p:txBody>
          <a:bodyPr/>
          <a:lstStyle/>
          <a:p>
            <a:r>
              <a:rPr lang="en-US" dirty="0" smtClean="0"/>
              <a:t>W</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AD7DCC2-1895-4192-9DB5-AAE5D50B86E5}" type="slidenum">
              <a:rPr lang="en-US"/>
              <a:pPr/>
              <a:t>20</a:t>
            </a:fld>
            <a:endParaRPr lang="en-US"/>
          </a:p>
        </p:txBody>
      </p:sp>
      <p:sp>
        <p:nvSpPr>
          <p:cNvPr id="4073474" name="Rectangle 2"/>
          <p:cNvSpPr>
            <a:spLocks noGrp="1" noRot="1" noChangeAspect="1" noChangeArrowheads="1" noTextEdit="1"/>
          </p:cNvSpPr>
          <p:nvPr>
            <p:ph type="sldImg"/>
          </p:nvPr>
        </p:nvSpPr>
        <p:spPr>
          <a:ln/>
        </p:spPr>
      </p:sp>
      <p:sp>
        <p:nvSpPr>
          <p:cNvPr id="407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63F139-0C9F-4A0F-B24C-2C9F1BBC48E6}" type="slidenum">
              <a:rPr lang="en-US"/>
              <a:pPr/>
              <a:t>21</a:t>
            </a:fld>
            <a:endParaRPr lang="en-US"/>
          </a:p>
        </p:txBody>
      </p:sp>
      <p:sp>
        <p:nvSpPr>
          <p:cNvPr id="4077570" name="Rectangle 2"/>
          <p:cNvSpPr>
            <a:spLocks noGrp="1" noRot="1" noChangeAspect="1" noChangeArrowheads="1" noTextEdit="1"/>
          </p:cNvSpPr>
          <p:nvPr>
            <p:ph type="sldImg"/>
          </p:nvPr>
        </p:nvSpPr>
        <p:spPr>
          <a:ln/>
        </p:spPr>
      </p:sp>
      <p:sp>
        <p:nvSpPr>
          <p:cNvPr id="4077571" name="Rectangle 3"/>
          <p:cNvSpPr>
            <a:spLocks noGrp="1" noChangeArrowheads="1"/>
          </p:cNvSpPr>
          <p:nvPr>
            <p:ph type="body" idx="1"/>
          </p:nvPr>
        </p:nvSpPr>
        <p:spPr/>
        <p:txBody>
          <a:bodyPr/>
          <a:lstStyle/>
          <a:p>
            <a:endParaRPr lang="en-GB" sz="2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3A69502-CED3-439B-8691-06EE3EB67C69}" type="slidenum">
              <a:rPr lang="en-US"/>
              <a:pPr/>
              <a:t>22</a:t>
            </a:fld>
            <a:endParaRPr lang="en-US"/>
          </a:p>
        </p:txBody>
      </p:sp>
      <p:sp>
        <p:nvSpPr>
          <p:cNvPr id="4075522" name="Rectangle 2"/>
          <p:cNvSpPr>
            <a:spLocks noGrp="1" noRot="1" noChangeAspect="1" noChangeArrowheads="1" noTextEdit="1"/>
          </p:cNvSpPr>
          <p:nvPr>
            <p:ph type="sldImg"/>
          </p:nvPr>
        </p:nvSpPr>
        <p:spPr>
          <a:ln/>
        </p:spPr>
      </p:sp>
      <p:sp>
        <p:nvSpPr>
          <p:cNvPr id="4075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AFBA1C-21A8-4BCD-854F-9081C0DF4068}" type="slidenum">
              <a:rPr lang="en-US"/>
              <a:pPr/>
              <a:t>23</a:t>
            </a:fld>
            <a:endParaRPr lang="en-US"/>
          </a:p>
        </p:txBody>
      </p:sp>
      <p:sp>
        <p:nvSpPr>
          <p:cNvPr id="4063234" name="Rectangle 2"/>
          <p:cNvSpPr>
            <a:spLocks noGrp="1" noRot="1" noChangeAspect="1" noChangeArrowheads="1" noTextEdit="1"/>
          </p:cNvSpPr>
          <p:nvPr>
            <p:ph type="sldImg"/>
          </p:nvPr>
        </p:nvSpPr>
        <p:spPr>
          <a:ln/>
        </p:spPr>
      </p:sp>
      <p:sp>
        <p:nvSpPr>
          <p:cNvPr id="4063235" name="Rectangle 3"/>
          <p:cNvSpPr>
            <a:spLocks noGrp="1" noChangeArrowheads="1"/>
          </p:cNvSpPr>
          <p:nvPr>
            <p:ph type="body" idx="1"/>
          </p:nvPr>
        </p:nvSpPr>
        <p:spPr/>
        <p:txBody>
          <a:bodyPr/>
          <a:lstStyle/>
          <a:p>
            <a:r>
              <a:rPr lang="en-GB" b="1"/>
              <a:t>T1272</a:t>
            </a:r>
            <a:r>
              <a:rPr lang="en-GB"/>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50DA7B4-7604-4752-A487-F78176A0BACF}" type="slidenum">
              <a:rPr lang="en-US"/>
              <a:pPr/>
              <a:t>24</a:t>
            </a:fld>
            <a:endParaRPr lang="en-US"/>
          </a:p>
        </p:txBody>
      </p:sp>
      <p:sp>
        <p:nvSpPr>
          <p:cNvPr id="4065282" name="Rectangle 2"/>
          <p:cNvSpPr>
            <a:spLocks noGrp="1" noRot="1" noChangeAspect="1" noChangeArrowheads="1" noTextEdit="1"/>
          </p:cNvSpPr>
          <p:nvPr>
            <p:ph type="sldImg"/>
          </p:nvPr>
        </p:nvSpPr>
        <p:spPr>
          <a:ln/>
        </p:spPr>
      </p:sp>
      <p:sp>
        <p:nvSpPr>
          <p:cNvPr id="4065283" name="Rectangle 3"/>
          <p:cNvSpPr>
            <a:spLocks noGrp="1" noChangeArrowheads="1"/>
          </p:cNvSpPr>
          <p:nvPr>
            <p:ph type="body" idx="1"/>
          </p:nvPr>
        </p:nvSpPr>
        <p:spPr/>
        <p:txBody>
          <a:bodyPr/>
          <a:lstStyle/>
          <a:p>
            <a:r>
              <a:rPr lang="en-GB" b="1"/>
              <a:t>T1272</a:t>
            </a:r>
            <a:r>
              <a:rPr lang="en-GB"/>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AFDA83-0D12-4798-AF77-48A93B3CE477}" type="slidenum">
              <a:rPr lang="en-US"/>
              <a:pPr/>
              <a:t>25</a:t>
            </a:fld>
            <a:endParaRPr lang="en-US"/>
          </a:p>
        </p:txBody>
      </p:sp>
      <p:sp>
        <p:nvSpPr>
          <p:cNvPr id="4175874" name="Rectangle 2"/>
          <p:cNvSpPr>
            <a:spLocks noGrp="1" noRot="1" noChangeAspect="1" noChangeArrowheads="1" noTextEdit="1"/>
          </p:cNvSpPr>
          <p:nvPr>
            <p:ph type="sldImg"/>
          </p:nvPr>
        </p:nvSpPr>
        <p:spPr>
          <a:xfrm>
            <a:off x="1216025" y="708025"/>
            <a:ext cx="4724400" cy="3543300"/>
          </a:xfrm>
          <a:ln/>
        </p:spPr>
      </p:sp>
      <p:sp>
        <p:nvSpPr>
          <p:cNvPr id="4175875" name="Rectangle 3"/>
          <p:cNvSpPr>
            <a:spLocks noGrp="1" noChangeArrowheads="1"/>
          </p:cNvSpPr>
          <p:nvPr>
            <p:ph type="body" idx="1"/>
          </p:nvPr>
        </p:nvSpPr>
        <p:spPr>
          <a:xfrm>
            <a:off x="501650" y="4487863"/>
            <a:ext cx="5951538" cy="4252912"/>
          </a:xfrm>
        </p:spPr>
        <p:txBody>
          <a:bodyPr/>
          <a:lstStyle/>
          <a:p>
            <a:r>
              <a:rPr lang="en-US"/>
              <a:t>There is also evidence there is an increased risk of lymphoma in CD patients, especially those with more severe disease.  Similar to RA, it is not clear whether this is due to the underlying disease itself or to the conventional immunomodulator medications these patients frequently take.</a:t>
            </a:r>
          </a:p>
          <a:p>
            <a:endParaRPr lang="en-US"/>
          </a:p>
          <a:p>
            <a:r>
              <a:rPr lang="en-US" b="1"/>
              <a:t>Greenstein et al:</a:t>
            </a:r>
            <a:r>
              <a:rPr lang="en-US"/>
              <a:t> A retrospective review of the case records of 1227 Crohn’s disease patients admitted to The Mount Sinai Hospital between 1960 and 1982. </a:t>
            </a:r>
          </a:p>
          <a:p>
            <a:r>
              <a:rPr lang="en-US" b="1"/>
              <a:t>Mellemkjaer et al: </a:t>
            </a:r>
            <a:r>
              <a:rPr lang="en-US"/>
              <a:t>A cohort study of 2645 patients who had been hospitalized with Crohn’s disease during 1977-1989 who were identified from the Danish National Registry of Patients in comparison with the incidence in the general population of Denmark. Cancer incidence for up to 17 years was determined in the cohort and compared to an expected number derived from national cancer incidence rates.</a:t>
            </a:r>
            <a:endParaRPr lang="en-US" b="1"/>
          </a:p>
          <a:p>
            <a:r>
              <a:rPr lang="en-US" altLang="en-US" b="1"/>
              <a:t>Lewis et al:</a:t>
            </a:r>
            <a:r>
              <a:rPr lang="en-US" altLang="en-US"/>
              <a:t>A population based retrospective study was conducted in IBD patients (n=6605, CD; n=10,391, UC; n=67,970, controls) to determine the risk of lymphoma within the United Kingdom.  Patients were followed for an average of 3.7, 3.9, 4.4 years, respectively.</a:t>
            </a:r>
          </a:p>
          <a:p>
            <a:r>
              <a:rPr lang="en-US" altLang="en-US" b="1"/>
              <a:t>Bernstein et al:</a:t>
            </a:r>
            <a:r>
              <a:rPr lang="en-US" altLang="en-US"/>
              <a:t> A population based matched cohort design of  2857 crohn’s disease patients with 21,340 person-years of observation for 1984-1997. Site specific cancer incidence rates in a cohort of persons with IBD were compared with those of non-IBD cohort that matched (1:10) to the IBD cohort based on age, gender, and geographic location of residence. The population based data was gathered from the administration claims data of Manitoba universal provincial insurance plan.</a:t>
            </a:r>
            <a:endParaRPr 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C709942-DCAA-4C1B-BD52-B8D4B1AC6D98}" type="slidenum">
              <a:rPr lang="en-US"/>
              <a:pPr/>
              <a:t>6</a:t>
            </a:fld>
            <a:endParaRPr lang="en-US"/>
          </a:p>
        </p:txBody>
      </p:sp>
      <p:sp>
        <p:nvSpPr>
          <p:cNvPr id="4158466" name="Rectangle 2"/>
          <p:cNvSpPr>
            <a:spLocks noGrp="1" noRot="1" noChangeAspect="1" noChangeArrowheads="1" noTextEdit="1"/>
          </p:cNvSpPr>
          <p:nvPr>
            <p:ph type="sldImg"/>
          </p:nvPr>
        </p:nvSpPr>
        <p:spPr>
          <a:xfrm>
            <a:off x="1212850" y="708025"/>
            <a:ext cx="4725988" cy="3544888"/>
          </a:xfrm>
          <a:ln/>
        </p:spPr>
      </p:sp>
      <p:sp>
        <p:nvSpPr>
          <p:cNvPr id="4158467" name="Rectangle 3"/>
          <p:cNvSpPr>
            <a:spLocks noGrp="1" noChangeArrowheads="1"/>
          </p:cNvSpPr>
          <p:nvPr>
            <p:ph type="body" idx="1"/>
          </p:nvPr>
        </p:nvSpPr>
        <p:spPr>
          <a:xfrm>
            <a:off x="714375" y="4486275"/>
            <a:ext cx="5721350" cy="4254500"/>
          </a:xfrm>
        </p:spPr>
        <p:txBody>
          <a:bodyPr lIns="94164" tIns="47081" rIns="94164" bIns="47081"/>
          <a:lstStyle/>
          <a:p>
            <a:endParaRPr lang="en-US"/>
          </a:p>
        </p:txBody>
      </p:sp>
      <p:sp>
        <p:nvSpPr>
          <p:cNvPr id="4158468" name="Rectangle 26"/>
          <p:cNvSpPr>
            <a:spLocks noChangeArrowheads="1"/>
          </p:cNvSpPr>
          <p:nvPr/>
        </p:nvSpPr>
        <p:spPr bwMode="auto">
          <a:xfrm>
            <a:off x="727075" y="4416425"/>
            <a:ext cx="8315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3" tIns="48381" rIns="96763" bIns="48381" anchor="b"/>
          <a:lstStyle/>
          <a:p>
            <a:pPr defTabSz="915988" eaLnBrk="1" hangingPunct="1">
              <a:lnSpc>
                <a:spcPct val="105000"/>
              </a:lnSpc>
            </a:pPr>
            <a:r>
              <a:rPr lang="en-US" sz="1500" b="1"/>
              <a:t>Advantages of Pegylation</a:t>
            </a:r>
          </a:p>
        </p:txBody>
      </p:sp>
      <p:sp>
        <p:nvSpPr>
          <p:cNvPr id="4158469" name="Rectangle 29"/>
          <p:cNvSpPr>
            <a:spLocks noChangeArrowheads="1"/>
          </p:cNvSpPr>
          <p:nvPr/>
        </p:nvSpPr>
        <p:spPr bwMode="auto">
          <a:xfrm>
            <a:off x="765175" y="5108575"/>
            <a:ext cx="519588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3" tIns="48381" rIns="96763" bIns="48381"/>
          <a:lstStyle/>
          <a:p>
            <a:pPr marL="361950" indent="-361950" defTabSz="968375" eaLnBrk="1" hangingPunct="1">
              <a:lnSpc>
                <a:spcPct val="90000"/>
              </a:lnSpc>
              <a:spcBef>
                <a:spcPct val="40000"/>
              </a:spcBef>
              <a:buClr>
                <a:schemeClr val="tx1"/>
              </a:buClr>
              <a:buSzPct val="135000"/>
              <a:buFont typeface="Times" pitchFamily="18" charset="0"/>
              <a:buChar char="•"/>
            </a:pPr>
            <a:r>
              <a:rPr lang="en-US" sz="1000" b="1"/>
              <a:t>PEGylation extends the plasma half-life of certolizumab pegol to approximately 2 weeks (that of an intact mAb)</a:t>
            </a:r>
            <a:r>
              <a:rPr lang="en-US" sz="1000" b="1" baseline="30000"/>
              <a:t>1</a:t>
            </a:r>
          </a:p>
          <a:p>
            <a:pPr marL="361950" indent="-361950" defTabSz="968375" eaLnBrk="1" hangingPunct="1">
              <a:lnSpc>
                <a:spcPct val="90000"/>
              </a:lnSpc>
              <a:spcBef>
                <a:spcPct val="40000"/>
              </a:spcBef>
              <a:buClr>
                <a:schemeClr val="tx1"/>
              </a:buClr>
              <a:buSzPct val="135000"/>
              <a:buFont typeface="Times" pitchFamily="18" charset="0"/>
              <a:buChar char="•"/>
            </a:pPr>
            <a:endParaRPr lang="en-US" sz="700" b="1" baseline="30000"/>
          </a:p>
          <a:p>
            <a:pPr marL="361950" indent="-361950" defTabSz="968375" eaLnBrk="1" hangingPunct="1">
              <a:lnSpc>
                <a:spcPct val="90000"/>
              </a:lnSpc>
              <a:spcBef>
                <a:spcPct val="40000"/>
              </a:spcBef>
              <a:buClr>
                <a:schemeClr val="tx1"/>
              </a:buClr>
              <a:buSzPct val="135000"/>
              <a:buFont typeface="Times" pitchFamily="18" charset="0"/>
              <a:buChar char="•"/>
            </a:pPr>
            <a:r>
              <a:rPr lang="en-US" sz="1000" b="1"/>
              <a:t>PEGylation improves bioavailability</a:t>
            </a:r>
            <a:r>
              <a:rPr lang="en-US" sz="1000" b="1" baseline="30000"/>
              <a:t>1</a:t>
            </a:r>
          </a:p>
          <a:p>
            <a:pPr marL="361950" indent="-361950" defTabSz="968375" eaLnBrk="1" hangingPunct="1">
              <a:lnSpc>
                <a:spcPct val="90000"/>
              </a:lnSpc>
              <a:spcBef>
                <a:spcPct val="40000"/>
              </a:spcBef>
              <a:buClr>
                <a:schemeClr val="tx1"/>
              </a:buClr>
              <a:buSzPct val="135000"/>
              <a:buFont typeface="Times" pitchFamily="18" charset="0"/>
              <a:buChar char="•"/>
            </a:pPr>
            <a:endParaRPr lang="en-US" sz="700" b="1"/>
          </a:p>
          <a:p>
            <a:pPr marL="361950" indent="-361950" defTabSz="968375" eaLnBrk="1" hangingPunct="1">
              <a:lnSpc>
                <a:spcPct val="90000"/>
              </a:lnSpc>
              <a:spcBef>
                <a:spcPct val="40000"/>
              </a:spcBef>
              <a:buClr>
                <a:schemeClr val="tx1"/>
              </a:buClr>
              <a:buSzPct val="135000"/>
              <a:buFont typeface="Times" pitchFamily="18" charset="0"/>
              <a:buChar char="•"/>
            </a:pPr>
            <a:r>
              <a:rPr lang="en-US" sz="1000" b="1"/>
              <a:t>PEGylation has been shown to enhance penetration and retention of macromolecules into various disease tissues</a:t>
            </a:r>
            <a:r>
              <a:rPr lang="en-US" sz="1000" b="1" baseline="30000"/>
              <a:t>1,2</a:t>
            </a:r>
          </a:p>
          <a:p>
            <a:pPr marL="846138" lvl="1" indent="-363538" defTabSz="968375" eaLnBrk="1" hangingPunct="1">
              <a:lnSpc>
                <a:spcPct val="90000"/>
              </a:lnSpc>
              <a:spcBef>
                <a:spcPct val="40000"/>
              </a:spcBef>
              <a:buClr>
                <a:schemeClr val="tx1"/>
              </a:buClr>
              <a:buSzPct val="135000"/>
              <a:buFont typeface="Times" pitchFamily="18" charset="0"/>
              <a:buChar char="•"/>
            </a:pPr>
            <a:endParaRPr lang="en-US" sz="300" b="1"/>
          </a:p>
          <a:p>
            <a:pPr marL="361950" indent="-361950" defTabSz="968375" eaLnBrk="1" hangingPunct="1">
              <a:lnSpc>
                <a:spcPct val="90000"/>
              </a:lnSpc>
              <a:spcBef>
                <a:spcPct val="40000"/>
              </a:spcBef>
              <a:buClr>
                <a:schemeClr val="tx1"/>
              </a:buClr>
              <a:buSzPct val="135000"/>
              <a:buFont typeface="Times" pitchFamily="18" charset="0"/>
              <a:buChar char="•"/>
            </a:pPr>
            <a:r>
              <a:rPr lang="en-US" sz="1000" b="1"/>
              <a:t>PEGylation has been shown to reduce immunogenicity in some proteins (at this time this has not been shown for certolizumab pegol)</a:t>
            </a:r>
            <a:r>
              <a:rPr lang="en-US" sz="1000" b="1" baseline="34000"/>
              <a:t>1,3</a:t>
            </a:r>
          </a:p>
          <a:p>
            <a:pPr marL="361950" indent="-361950" defTabSz="968375" eaLnBrk="1" hangingPunct="1">
              <a:lnSpc>
                <a:spcPct val="90000"/>
              </a:lnSpc>
              <a:spcBef>
                <a:spcPct val="40000"/>
              </a:spcBef>
              <a:buClr>
                <a:schemeClr val="tx1"/>
              </a:buClr>
              <a:buSzPct val="135000"/>
              <a:buFont typeface="Times" pitchFamily="18" charset="0"/>
              <a:buChar char="•"/>
            </a:pPr>
            <a:endParaRPr lang="en-US" sz="700" b="1" baseline="34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2922DD-DB1A-471F-98C3-829F6EE0C5E8}" type="slidenum">
              <a:rPr lang="en-US"/>
              <a:pPr/>
              <a:t>27</a:t>
            </a:fld>
            <a:endParaRPr lang="en-US"/>
          </a:p>
        </p:txBody>
      </p:sp>
      <p:sp>
        <p:nvSpPr>
          <p:cNvPr id="4188162" name="Rectangle 2"/>
          <p:cNvSpPr>
            <a:spLocks noGrp="1" noRot="1" noChangeAspect="1" noChangeArrowheads="1" noTextEdit="1"/>
          </p:cNvSpPr>
          <p:nvPr>
            <p:ph type="sldImg"/>
          </p:nvPr>
        </p:nvSpPr>
        <p:spPr>
          <a:xfrm>
            <a:off x="1212850" y="708025"/>
            <a:ext cx="4724400" cy="3543300"/>
          </a:xfrm>
          <a:ln/>
        </p:spPr>
      </p:sp>
      <p:sp>
        <p:nvSpPr>
          <p:cNvPr id="4188163" name="Rectangle 3"/>
          <p:cNvSpPr>
            <a:spLocks noGrp="1" noChangeArrowheads="1"/>
          </p:cNvSpPr>
          <p:nvPr>
            <p:ph type="body" idx="1"/>
          </p:nvPr>
        </p:nvSpPr>
        <p:spPr>
          <a:xfrm>
            <a:off x="715963" y="4489450"/>
            <a:ext cx="5718175" cy="4251325"/>
          </a:xfrm>
          <a:noFill/>
        </p:spPr>
        <p:txBody>
          <a:bodyPr lIns="94837" tIns="47419" rIns="94837" bIns="47419"/>
          <a:lstStyle/>
          <a:p>
            <a:r>
              <a:rPr lang="en-US"/>
              <a:t>The need to consider the issue of hepatosplenic T-cell lymphoma when weighing the benefits and risks of infliximab monotherapy versus combination therapy with azathioprine has recently arisen.  </a:t>
            </a:r>
          </a:p>
          <a:p>
            <a:r>
              <a:rPr lang="en-US"/>
              <a:t>While no cases have been reported from patients in the SONIC trial, to date, there have been 16 reported or possible cases of hepatosplenic T-cell lymphoma, all in patients with inflammatory bowel disease. All were reported between 2002 and September 2008. All patients were receiving both infliximab and either azathioprine or 6-MP. Three cases involved adalimumab treatment. </a:t>
            </a:r>
          </a:p>
          <a:p>
            <a:r>
              <a:rPr lang="en-US"/>
              <a:t>Ages of patients ranged in age from 12 to 58 years. 13 patients had Crohn’s disease, 1 had ulcerative colitis, and 1 had indeterminate colitis with features of ulcerative colitis. </a:t>
            </a:r>
          </a:p>
          <a:p>
            <a:r>
              <a:rPr lang="en-US"/>
              <a:t>There were 10 cases from the United States, 2 cases from Germany and 1 case each from the United Kingdom, Norway, and Australia. </a:t>
            </a:r>
          </a:p>
          <a:p>
            <a:r>
              <a:rPr lang="en-US"/>
              <a:t>14 of the 15 reported patients were males.</a:t>
            </a:r>
          </a:p>
          <a:p>
            <a:r>
              <a:rPr lang="en-US"/>
              <a:t>The number of infliximab infusions received by these patients ranged from 1 to 24, with 7 of the patients having only limited exposure of 1 to 3 infusions.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6A7983-E325-4EBA-99D9-BEFA87090D22}" type="slidenum">
              <a:rPr lang="en-US"/>
              <a:pPr/>
              <a:t>28</a:t>
            </a:fld>
            <a:endParaRPr lang="en-US"/>
          </a:p>
        </p:txBody>
      </p:sp>
      <p:sp>
        <p:nvSpPr>
          <p:cNvPr id="4182018" name="Rectangle 2"/>
          <p:cNvSpPr>
            <a:spLocks noGrp="1" noRot="1" noChangeAspect="1" noChangeArrowheads="1" noTextEdit="1"/>
          </p:cNvSpPr>
          <p:nvPr>
            <p:ph type="sldImg"/>
          </p:nvPr>
        </p:nvSpPr>
        <p:spPr>
          <a:xfrm>
            <a:off x="1216025" y="708025"/>
            <a:ext cx="4724400" cy="3543300"/>
          </a:xfrm>
          <a:ln/>
        </p:spPr>
      </p:sp>
      <p:sp>
        <p:nvSpPr>
          <p:cNvPr id="4182019" name="Rectangle 3"/>
          <p:cNvSpPr>
            <a:spLocks noGrp="1" noChangeArrowheads="1"/>
          </p:cNvSpPr>
          <p:nvPr>
            <p:ph type="body" idx="1"/>
          </p:nvPr>
        </p:nvSpPr>
        <p:spPr>
          <a:xfrm>
            <a:off x="954088" y="4487863"/>
            <a:ext cx="5241925" cy="4252912"/>
          </a:xfrm>
        </p:spPr>
        <p:txBody>
          <a:bodyPr/>
          <a:lstStyle/>
          <a:p>
            <a:r>
              <a:rPr lang="en-US"/>
              <a:t>Concerns about the potentially-increased risk of lymphoma and other malignancies with the use of infliximab must be considered in a number of contexts. However, even if an added risk exists, it has to be considered in the context of the benefit patients derive from these drugs. It must be borne in mind that the appropriate candidates for infliximab therapy in IBD already have a serious disease that has inadequately responded to conventional therapy.  There are serious consequences of inadequately-treated IBD and these must be appropriately weighed against the concerns about malignancy.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F9753-70DB-4D1C-943A-8360DA417598}" type="slidenum">
              <a:rPr lang="en-US" smtClean="0"/>
              <a:pPr/>
              <a:t>36</a:t>
            </a:fld>
            <a:endParaRPr lang="en-US"/>
          </a:p>
        </p:txBody>
      </p:sp>
    </p:spTree>
    <p:extLst>
      <p:ext uri="{BB962C8B-B14F-4D97-AF65-F5344CB8AC3E}">
        <p14:creationId xmlns:p14="http://schemas.microsoft.com/office/powerpoint/2010/main" val="408135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F9753-70DB-4D1C-943A-8360DA417598}" type="slidenum">
              <a:rPr lang="en-US" smtClean="0"/>
              <a:pPr/>
              <a:t>37</a:t>
            </a:fld>
            <a:endParaRPr lang="en-US"/>
          </a:p>
        </p:txBody>
      </p:sp>
    </p:spTree>
    <p:extLst>
      <p:ext uri="{BB962C8B-B14F-4D97-AF65-F5344CB8AC3E}">
        <p14:creationId xmlns:p14="http://schemas.microsoft.com/office/powerpoint/2010/main" val="151335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EDD056-01F9-4360-BE2F-B62ED5CE5C72}" type="slidenum">
              <a:rPr lang="en-US"/>
              <a:pPr/>
              <a:t>43</a:t>
            </a:fld>
            <a:endParaRPr lang="en-US"/>
          </a:p>
        </p:txBody>
      </p:sp>
      <p:sp>
        <p:nvSpPr>
          <p:cNvPr id="4067330" name="Rectangle 2"/>
          <p:cNvSpPr>
            <a:spLocks noGrp="1" noRot="1" noChangeAspect="1" noChangeArrowheads="1" noTextEdit="1"/>
          </p:cNvSpPr>
          <p:nvPr>
            <p:ph type="sldImg"/>
          </p:nvPr>
        </p:nvSpPr>
        <p:spPr>
          <a:xfrm>
            <a:off x="1239838" y="698500"/>
            <a:ext cx="4597400" cy="3448050"/>
          </a:xfrm>
          <a:ln/>
        </p:spPr>
      </p:sp>
      <p:sp>
        <p:nvSpPr>
          <p:cNvPr id="4067331" name="Rectangle 3"/>
          <p:cNvSpPr>
            <a:spLocks noGrp="1" noChangeArrowheads="1"/>
          </p:cNvSpPr>
          <p:nvPr>
            <p:ph type="body" idx="1"/>
          </p:nvPr>
        </p:nvSpPr>
        <p:spPr>
          <a:xfrm>
            <a:off x="954088" y="4486275"/>
            <a:ext cx="5238750" cy="4249738"/>
          </a:xfrm>
        </p:spPr>
        <p:txBody>
          <a:bodyPr/>
          <a:lstStyle/>
          <a:p>
            <a:r>
              <a:rPr lang="en-GB" b="1"/>
              <a:t>T1272</a:t>
            </a:r>
            <a:r>
              <a:rPr lang="en-GB"/>
              <a:t> </a:t>
            </a:r>
            <a:endParaRPr lang="en-US">
              <a:solidFill>
                <a:srgbClr val="FE1800"/>
              </a:solidFill>
            </a:endParaRPr>
          </a:p>
          <a:p>
            <a:endParaRPr lang="en-US">
              <a:solidFill>
                <a:srgbClr val="FE1800"/>
              </a:solidFill>
            </a:endParaRPr>
          </a:p>
          <a:p>
            <a:r>
              <a:rPr lang="en-US">
                <a:solidFill>
                  <a:srgbClr val="FE1800"/>
                </a:solidFill>
              </a:rPr>
              <a:t>Is BASDAI also a component of ASAS 20? Should the last two bullets be combined? When were ASAS 50, ASAS70, BASDAI 20, BASDAI 50 and BASDAI 70 considered major secondary factors?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27ED4E-D769-4D2B-8833-3B2807E66612}" type="slidenum">
              <a:rPr lang="en-US"/>
              <a:pPr/>
              <a:t>7</a:t>
            </a:fld>
            <a:endParaRPr lang="en-US"/>
          </a:p>
        </p:txBody>
      </p:sp>
      <p:sp>
        <p:nvSpPr>
          <p:cNvPr id="4144130" name="Rectangle 2"/>
          <p:cNvSpPr>
            <a:spLocks noGrp="1" noRot="1" noChangeAspect="1" noTextEdit="1"/>
          </p:cNvSpPr>
          <p:nvPr>
            <p:ph type="sldImg"/>
          </p:nvPr>
        </p:nvSpPr>
        <p:spPr>
          <a:xfrm>
            <a:off x="1212850" y="708025"/>
            <a:ext cx="4724400" cy="3543300"/>
          </a:xfrm>
          <a:ln/>
          <a:extLst>
            <a:ext uri="{909E8E84-426E-40DD-AFC4-6F175D3DCCD1}">
              <a14:hiddenFill xmlns:a14="http://schemas.microsoft.com/office/drawing/2010/main">
                <a:noFill/>
              </a14:hiddenFill>
            </a:ext>
          </a:extLst>
        </p:spPr>
      </p:sp>
      <p:sp>
        <p:nvSpPr>
          <p:cNvPr id="4144131" name="Rectangle 3"/>
          <p:cNvSpPr>
            <a:spLocks noGrp="1"/>
          </p:cNvSpPr>
          <p:nvPr>
            <p:ph type="body" idx="1"/>
          </p:nvPr>
        </p:nvSpPr>
        <p:spPr>
          <a:xfrm>
            <a:off x="715963" y="4489450"/>
            <a:ext cx="5719762" cy="4251325"/>
          </a:xfrm>
        </p:spPr>
        <p:txBody>
          <a:bodyPr lIns="94844" tIns="47423" rIns="94844" bIns="4742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0F8483-9468-4BB2-85E4-A4E54B0A50F1}" type="slidenum">
              <a:rPr lang="en-US"/>
              <a:pPr/>
              <a:t>8</a:t>
            </a:fld>
            <a:endParaRPr lang="en-US"/>
          </a:p>
        </p:txBody>
      </p:sp>
      <p:sp>
        <p:nvSpPr>
          <p:cNvPr id="4146178" name="Rectangle 2"/>
          <p:cNvSpPr>
            <a:spLocks noGrp="1" noRot="1" noChangeAspect="1" noTextEdit="1"/>
          </p:cNvSpPr>
          <p:nvPr>
            <p:ph type="sldImg"/>
          </p:nvPr>
        </p:nvSpPr>
        <p:spPr>
          <a:xfrm>
            <a:off x="1212850" y="708025"/>
            <a:ext cx="4724400" cy="3543300"/>
          </a:xfrm>
          <a:ln/>
          <a:extLst>
            <a:ext uri="{909E8E84-426E-40DD-AFC4-6F175D3DCCD1}">
              <a14:hiddenFill xmlns:a14="http://schemas.microsoft.com/office/drawing/2010/main">
                <a:noFill/>
              </a14:hiddenFill>
            </a:ext>
          </a:extLst>
        </p:spPr>
      </p:sp>
      <p:sp>
        <p:nvSpPr>
          <p:cNvPr id="4146179" name="Rectangle 3"/>
          <p:cNvSpPr>
            <a:spLocks noGrp="1"/>
          </p:cNvSpPr>
          <p:nvPr>
            <p:ph type="body" idx="1"/>
          </p:nvPr>
        </p:nvSpPr>
        <p:spPr>
          <a:xfrm>
            <a:off x="715963" y="4489450"/>
            <a:ext cx="5719762" cy="4251325"/>
          </a:xfrm>
        </p:spPr>
        <p:txBody>
          <a:bodyPr lIns="94844" tIns="47423" rIns="94844" bIns="47423"/>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8855E5-F3C6-4A0B-B388-812184013039}" type="slidenum">
              <a:rPr lang="en-US"/>
              <a:pPr/>
              <a:t>9</a:t>
            </a:fld>
            <a:endParaRPr lang="en-US"/>
          </a:p>
        </p:txBody>
      </p:sp>
      <p:sp>
        <p:nvSpPr>
          <p:cNvPr id="4052994" name="Rectangle 2"/>
          <p:cNvSpPr>
            <a:spLocks noGrp="1" noRot="1" noChangeAspect="1" noChangeArrowheads="1" noTextEdit="1"/>
          </p:cNvSpPr>
          <p:nvPr>
            <p:ph type="sldImg"/>
          </p:nvPr>
        </p:nvSpPr>
        <p:spPr>
          <a:xfrm>
            <a:off x="1168400" y="700088"/>
            <a:ext cx="4756150" cy="3567112"/>
          </a:xfrm>
          <a:ln/>
        </p:spPr>
      </p:sp>
      <p:sp>
        <p:nvSpPr>
          <p:cNvPr id="4052995" name="Rectangle 3"/>
          <p:cNvSpPr>
            <a:spLocks noGrp="1" noChangeArrowheads="1"/>
          </p:cNvSpPr>
          <p:nvPr>
            <p:ph type="body" idx="1"/>
          </p:nvPr>
        </p:nvSpPr>
        <p:spPr>
          <a:xfrm>
            <a:off x="933450" y="4395788"/>
            <a:ext cx="5302250" cy="4264025"/>
          </a:xfrm>
        </p:spPr>
        <p:txBody>
          <a:bodyPr/>
          <a:lstStyle/>
          <a:p>
            <a:pPr>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BA677B9-6D3C-4DB6-AB00-F4591B510382}" type="slidenum">
              <a:rPr lang="en-US"/>
              <a:pPr/>
              <a:t>10</a:t>
            </a:fld>
            <a:endParaRPr lang="en-US"/>
          </a:p>
        </p:txBody>
      </p:sp>
      <p:sp>
        <p:nvSpPr>
          <p:cNvPr id="3730434" name="Rectangle 2"/>
          <p:cNvSpPr>
            <a:spLocks noGrp="1" noRot="1" noChangeAspect="1" noChangeArrowheads="1" noTextEdit="1"/>
          </p:cNvSpPr>
          <p:nvPr>
            <p:ph type="sldImg"/>
          </p:nvPr>
        </p:nvSpPr>
        <p:spPr>
          <a:ln/>
        </p:spPr>
      </p:sp>
      <p:sp>
        <p:nvSpPr>
          <p:cNvPr id="3730435" name="Rectangle 3"/>
          <p:cNvSpPr>
            <a:spLocks noGrp="1" noChangeArrowheads="1"/>
          </p:cNvSpPr>
          <p:nvPr>
            <p:ph type="body" idx="1"/>
          </p:nvPr>
        </p:nvSpPr>
        <p:spPr/>
        <p:txBody>
          <a:bodyPr/>
          <a:lstStyle/>
          <a:p>
            <a:r>
              <a:rPr lang="en-US">
                <a:cs typeface="Times New Roman" pitchFamily="18" charset="0"/>
              </a:rPr>
              <a:t>Comments about references on slide:</a:t>
            </a:r>
          </a:p>
          <a:p>
            <a:r>
              <a:rPr lang="en-US">
                <a:cs typeface="Times New Roman" pitchFamily="18" charset="0"/>
              </a:rPr>
              <a:t>Data in Hanauer SB, </a:t>
            </a:r>
            <a:r>
              <a:rPr lang="en-US" i="1">
                <a:cs typeface="Times New Roman" pitchFamily="18" charset="0"/>
              </a:rPr>
              <a:t>Gastro </a:t>
            </a:r>
            <a:r>
              <a:rPr lang="en-US">
                <a:cs typeface="Times New Roman" pitchFamily="18" charset="0"/>
              </a:rPr>
              <a:t>2006 publication based on preliminary data of CLASSIC I.  Data on slide is based on final data analysis of CLASSIC I and matches what is in HUMIRA package insert.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172B2E-0DB5-4E15-B5B6-2D0BF9C8E67A}" type="slidenum">
              <a:rPr lang="en-US"/>
              <a:pPr/>
              <a:t>11</a:t>
            </a:fld>
            <a:endParaRPr lang="en-US"/>
          </a:p>
        </p:txBody>
      </p:sp>
      <p:sp>
        <p:nvSpPr>
          <p:cNvPr id="3867650" name="Rectangle 2"/>
          <p:cNvSpPr>
            <a:spLocks noGrp="1" noRot="1" noChangeAspect="1" noChangeArrowheads="1" noTextEdit="1"/>
          </p:cNvSpPr>
          <p:nvPr>
            <p:ph type="sldImg"/>
          </p:nvPr>
        </p:nvSpPr>
        <p:spPr>
          <a:xfrm>
            <a:off x="1212850" y="708025"/>
            <a:ext cx="4724400" cy="3543300"/>
          </a:xfrm>
          <a:ln/>
        </p:spPr>
      </p:sp>
      <p:sp>
        <p:nvSpPr>
          <p:cNvPr id="3867651" name="Rectangle 3"/>
          <p:cNvSpPr>
            <a:spLocks noGrp="1" noChangeArrowheads="1"/>
          </p:cNvSpPr>
          <p:nvPr>
            <p:ph type="body" idx="1"/>
          </p:nvPr>
        </p:nvSpPr>
        <p:spPr>
          <a:xfrm>
            <a:off x="714375" y="4487863"/>
            <a:ext cx="5721350" cy="4252912"/>
          </a:xfrm>
        </p:spPr>
        <p:txBody>
          <a:bodyPr/>
          <a:lstStyle/>
          <a:p>
            <a:endParaRPr lang="en-US" sz="2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28FE048-773F-474D-922A-BB38F53626C7}" type="slidenum">
              <a:rPr lang="en-US"/>
              <a:pPr/>
              <a:t>12</a:t>
            </a:fld>
            <a:endParaRPr lang="en-US"/>
          </a:p>
        </p:txBody>
      </p:sp>
      <p:sp>
        <p:nvSpPr>
          <p:cNvPr id="3869698" name="Rectangle 1026"/>
          <p:cNvSpPr>
            <a:spLocks noGrp="1" noRot="1" noChangeAspect="1" noChangeArrowheads="1" noTextEdit="1"/>
          </p:cNvSpPr>
          <p:nvPr>
            <p:ph type="sldImg"/>
          </p:nvPr>
        </p:nvSpPr>
        <p:spPr>
          <a:xfrm>
            <a:off x="1212850" y="708025"/>
            <a:ext cx="4724400" cy="3543300"/>
          </a:xfrm>
          <a:ln/>
        </p:spPr>
      </p:sp>
      <p:sp>
        <p:nvSpPr>
          <p:cNvPr id="3869699" name="Rectangle 1027"/>
          <p:cNvSpPr>
            <a:spLocks noGrp="1" noChangeArrowheads="1"/>
          </p:cNvSpPr>
          <p:nvPr>
            <p:ph type="body" idx="1"/>
          </p:nvPr>
        </p:nvSpPr>
        <p:spPr>
          <a:xfrm>
            <a:off x="714375" y="4487863"/>
            <a:ext cx="5721350" cy="4252912"/>
          </a:xfrm>
        </p:spPr>
        <p:txBody>
          <a:bodyPr/>
          <a:lstStyle/>
          <a:p>
            <a:pPr>
              <a:spcBef>
                <a:spcPct val="0"/>
              </a:spcBef>
            </a:pPr>
            <a:endParaRPr lang="en-US" sz="2000">
              <a:cs typeface="Times New Roman" pitchFamily="18" charset="0"/>
            </a:endParaRPr>
          </a:p>
          <a:p>
            <a:endParaRPr lang="en-US">
              <a:cs typeface="Times New Roman" pitchFamily="18" charset="0"/>
            </a:endParaRPr>
          </a:p>
          <a:p>
            <a:endParaRPr lang="en-US">
              <a:cs typeface="Times New Roman" pitchFamily="18" charset="0"/>
            </a:endParaRPr>
          </a:p>
          <a:p>
            <a:endParaRPr lang="en-US"/>
          </a:p>
        </p:txBody>
      </p:sp>
      <p:sp>
        <p:nvSpPr>
          <p:cNvPr id="3869700" name="Text Box 1028"/>
          <p:cNvSpPr txBox="1">
            <a:spLocks noChangeArrowheads="1"/>
          </p:cNvSpPr>
          <p:nvPr/>
        </p:nvSpPr>
        <p:spPr bwMode="auto">
          <a:xfrm>
            <a:off x="403225" y="4794250"/>
            <a:ext cx="1841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endParaRPr lang="en-US" sz="2000">
              <a:solidFill>
                <a:srgbClr val="FF3300"/>
              </a:solidFill>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449213F-FE2B-4887-85CC-4B9B2A81D716}" type="slidenum">
              <a:rPr lang="en-US"/>
              <a:pPr/>
              <a:t>13</a:t>
            </a:fld>
            <a:endParaRPr lang="en-US"/>
          </a:p>
        </p:txBody>
      </p:sp>
      <p:sp>
        <p:nvSpPr>
          <p:cNvPr id="3530754" name="Rectangle 2"/>
          <p:cNvSpPr>
            <a:spLocks noGrp="1" noRot="1" noChangeAspect="1" noChangeArrowheads="1" noTextEdit="1"/>
          </p:cNvSpPr>
          <p:nvPr>
            <p:ph type="sldImg"/>
          </p:nvPr>
        </p:nvSpPr>
        <p:spPr>
          <a:xfrm>
            <a:off x="1168400" y="700088"/>
            <a:ext cx="4756150" cy="3567112"/>
          </a:xfrm>
          <a:ln/>
        </p:spPr>
      </p:sp>
      <p:sp>
        <p:nvSpPr>
          <p:cNvPr id="3530755" name="Rectangle 3"/>
          <p:cNvSpPr>
            <a:spLocks noGrp="1" noChangeArrowheads="1"/>
          </p:cNvSpPr>
          <p:nvPr>
            <p:ph type="body" idx="1"/>
          </p:nvPr>
        </p:nvSpPr>
        <p:spPr>
          <a:xfrm>
            <a:off x="942975" y="4529138"/>
            <a:ext cx="5300663" cy="4265612"/>
          </a:xfrm>
        </p:spPr>
        <p:txBody>
          <a:bodyPr/>
          <a:lstStyle/>
          <a:p>
            <a:pPr>
              <a:spcBef>
                <a:spcPct val="0"/>
              </a:spcBef>
            </a:pPr>
            <a:endParaRPr lang="en-US"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15458" name="Group 2"/>
          <p:cNvGrpSpPr>
            <a:grpSpLocks/>
          </p:cNvGrpSpPr>
          <p:nvPr/>
        </p:nvGrpSpPr>
        <p:grpSpPr bwMode="auto">
          <a:xfrm>
            <a:off x="3175" y="4267200"/>
            <a:ext cx="9140825" cy="2590800"/>
            <a:chOff x="2" y="2688"/>
            <a:chExt cx="5758" cy="1632"/>
          </a:xfrm>
        </p:grpSpPr>
        <p:sp>
          <p:nvSpPr>
            <p:cNvPr id="4115459"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5460" name="Group 4"/>
            <p:cNvGrpSpPr>
              <a:grpSpLocks/>
            </p:cNvGrpSpPr>
            <p:nvPr userDrawn="1"/>
          </p:nvGrpSpPr>
          <p:grpSpPr bwMode="auto">
            <a:xfrm>
              <a:off x="3528" y="3715"/>
              <a:ext cx="792" cy="521"/>
              <a:chOff x="3527" y="3715"/>
              <a:chExt cx="792" cy="521"/>
            </a:xfrm>
          </p:grpSpPr>
          <p:sp>
            <p:nvSpPr>
              <p:cNvPr id="411546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6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6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6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6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66"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67"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68"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69"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70"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7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15472" name="Group 16"/>
            <p:cNvGrpSpPr>
              <a:grpSpLocks/>
            </p:cNvGrpSpPr>
            <p:nvPr userDrawn="1"/>
          </p:nvGrpSpPr>
          <p:grpSpPr bwMode="auto">
            <a:xfrm>
              <a:off x="1776" y="3631"/>
              <a:ext cx="1626" cy="683"/>
              <a:chOff x="1776" y="3631"/>
              <a:chExt cx="1626" cy="683"/>
            </a:xfrm>
          </p:grpSpPr>
          <p:sp>
            <p:nvSpPr>
              <p:cNvPr id="411547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7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8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481"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2"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3"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4"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5"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6"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7"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8"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89"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0"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15491" name="Group 35"/>
            <p:cNvGrpSpPr>
              <a:grpSpLocks/>
            </p:cNvGrpSpPr>
            <p:nvPr userDrawn="1"/>
          </p:nvGrpSpPr>
          <p:grpSpPr bwMode="auto">
            <a:xfrm>
              <a:off x="4128" y="3360"/>
              <a:ext cx="1351" cy="821"/>
              <a:chOff x="4128" y="3360"/>
              <a:chExt cx="1351" cy="821"/>
            </a:xfrm>
          </p:grpSpPr>
          <p:sp>
            <p:nvSpPr>
              <p:cNvPr id="411549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49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0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0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0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0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0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0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0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0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0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15509" name="Group 53"/>
            <p:cNvGrpSpPr>
              <a:grpSpLocks/>
            </p:cNvGrpSpPr>
            <p:nvPr userDrawn="1"/>
          </p:nvGrpSpPr>
          <p:grpSpPr bwMode="auto">
            <a:xfrm>
              <a:off x="5280" y="3024"/>
              <a:ext cx="425" cy="258"/>
              <a:chOff x="5280" y="3024"/>
              <a:chExt cx="425" cy="258"/>
            </a:xfrm>
          </p:grpSpPr>
          <p:sp>
            <p:nvSpPr>
              <p:cNvPr id="41155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5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5517" name="Group 61"/>
              <p:cNvGrpSpPr>
                <a:grpSpLocks/>
              </p:cNvGrpSpPr>
              <p:nvPr/>
            </p:nvGrpSpPr>
            <p:grpSpPr bwMode="auto">
              <a:xfrm>
                <a:off x="5381" y="3085"/>
                <a:ext cx="227" cy="132"/>
                <a:chOff x="5381" y="3085"/>
                <a:chExt cx="227" cy="132"/>
              </a:xfrm>
            </p:grpSpPr>
            <p:sp>
              <p:nvSpPr>
                <p:cNvPr id="41155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5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411552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11552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15524"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4115525"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15526" name="Rectangle 70"/>
          <p:cNvSpPr>
            <a:spLocks noGrp="1" noChangeArrowheads="1"/>
          </p:cNvSpPr>
          <p:nvPr>
            <p:ph type="sldNum" sz="quarter" idx="4"/>
          </p:nvPr>
        </p:nvSpPr>
        <p:spPr>
          <a:xfrm>
            <a:off x="6553200" y="6248400"/>
            <a:ext cx="2133600" cy="457200"/>
          </a:xfrm>
        </p:spPr>
        <p:txBody>
          <a:bodyPr/>
          <a:lstStyle>
            <a:lvl1pPr>
              <a:defRPr/>
            </a:lvl1pPr>
          </a:lstStyle>
          <a:p>
            <a:fld id="{F07B8BFC-A7A0-48BE-AC64-FFCA92497F31}" type="slidenum">
              <a:rPr lang="en-US"/>
              <a:pPr/>
              <a:t>‹#›</a:t>
            </a:fld>
            <a:endParaRPr lang="en-US"/>
          </a:p>
        </p:txBody>
      </p:sp>
      <p:sp>
        <p:nvSpPr>
          <p:cNvPr id="4115527" name="Text Box 71"/>
          <p:cNvSpPr txBox="1">
            <a:spLocks noChangeArrowheads="1"/>
          </p:cNvSpPr>
          <p:nvPr userDrawn="1"/>
        </p:nvSpPr>
        <p:spPr bwMode="auto">
          <a:xfrm>
            <a:off x="8196263" y="6335713"/>
            <a:ext cx="184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baseline="-25000">
              <a:latin typeface="Times New Roman" pitchFamily="18" charset="0"/>
            </a:endParaRPr>
          </a:p>
        </p:txBody>
      </p:sp>
      <p:sp>
        <p:nvSpPr>
          <p:cNvPr id="4115528" name="Text Box 72"/>
          <p:cNvSpPr txBox="1">
            <a:spLocks noChangeArrowheads="1"/>
          </p:cNvSpPr>
          <p:nvPr userDrawn="1"/>
        </p:nvSpPr>
        <p:spPr bwMode="auto">
          <a:xfrm>
            <a:off x="3092450" y="6470650"/>
            <a:ext cx="31019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1" hangingPunct="1">
              <a:spcBef>
                <a:spcPct val="50000"/>
              </a:spcBef>
            </a:pPr>
            <a:r>
              <a:rPr lang="en-US" sz="1400" i="1"/>
              <a:t>For Advisors Only</a:t>
            </a:r>
          </a:p>
        </p:txBody>
      </p:sp>
    </p:spTree>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489369-A7CE-4817-B229-83065F202D13}" type="slidenum">
              <a:rPr lang="en-US"/>
              <a:pPr/>
              <a:t>‹#›</a:t>
            </a:fld>
            <a:endParaRPr lang="en-US"/>
          </a:p>
        </p:txBody>
      </p:sp>
    </p:spTree>
    <p:extLst>
      <p:ext uri="{BB962C8B-B14F-4D97-AF65-F5344CB8AC3E}">
        <p14:creationId xmlns:p14="http://schemas.microsoft.com/office/powerpoint/2010/main" val="3556708330"/>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0860EC-6585-4176-A6B1-53705D51201C}" type="slidenum">
              <a:rPr lang="en-US"/>
              <a:pPr/>
              <a:t>‹#›</a:t>
            </a:fld>
            <a:endParaRPr lang="en-US"/>
          </a:p>
        </p:txBody>
      </p:sp>
    </p:spTree>
    <p:extLst>
      <p:ext uri="{BB962C8B-B14F-4D97-AF65-F5344CB8AC3E}">
        <p14:creationId xmlns:p14="http://schemas.microsoft.com/office/powerpoint/2010/main" val="3337061770"/>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5832970-C307-4E01-B3AE-14A9A72344AC}" type="slidenum">
              <a:rPr lang="en-US"/>
              <a:pPr/>
              <a:t>‹#›</a:t>
            </a:fld>
            <a:endParaRPr lang="en-US"/>
          </a:p>
        </p:txBody>
      </p:sp>
    </p:spTree>
    <p:extLst>
      <p:ext uri="{BB962C8B-B14F-4D97-AF65-F5344CB8AC3E}">
        <p14:creationId xmlns:p14="http://schemas.microsoft.com/office/powerpoint/2010/main" val="3556645719"/>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F687F52-0BB5-4C61-A906-0E0A74C8CB7D}" type="slidenum">
              <a:rPr lang="en-US"/>
              <a:pPr/>
              <a:t>‹#›</a:t>
            </a:fld>
            <a:endParaRPr lang="en-US"/>
          </a:p>
        </p:txBody>
      </p:sp>
    </p:spTree>
    <p:extLst>
      <p:ext uri="{BB962C8B-B14F-4D97-AF65-F5344CB8AC3E}">
        <p14:creationId xmlns:p14="http://schemas.microsoft.com/office/powerpoint/2010/main" val="38744356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4C4CEC-9386-4872-887A-3C8DF6169C68}" type="slidenum">
              <a:rPr lang="en-US"/>
              <a:pPr/>
              <a:t>‹#›</a:t>
            </a:fld>
            <a:endParaRPr lang="en-US"/>
          </a:p>
        </p:txBody>
      </p:sp>
    </p:spTree>
    <p:extLst>
      <p:ext uri="{BB962C8B-B14F-4D97-AF65-F5344CB8AC3E}">
        <p14:creationId xmlns:p14="http://schemas.microsoft.com/office/powerpoint/2010/main" val="3908749041"/>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665465-DF15-4102-9FE0-BFAFAF1732A4}" type="slidenum">
              <a:rPr lang="en-US"/>
              <a:pPr/>
              <a:t>‹#›</a:t>
            </a:fld>
            <a:endParaRPr lang="en-US"/>
          </a:p>
        </p:txBody>
      </p:sp>
    </p:spTree>
    <p:extLst>
      <p:ext uri="{BB962C8B-B14F-4D97-AF65-F5344CB8AC3E}">
        <p14:creationId xmlns:p14="http://schemas.microsoft.com/office/powerpoint/2010/main" val="571791825"/>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DF51A2-3A76-49FA-A3C2-FB3D807DAC83}" type="slidenum">
              <a:rPr lang="en-US"/>
              <a:pPr/>
              <a:t>‹#›</a:t>
            </a:fld>
            <a:endParaRPr lang="en-US"/>
          </a:p>
        </p:txBody>
      </p:sp>
    </p:spTree>
    <p:extLst>
      <p:ext uri="{BB962C8B-B14F-4D97-AF65-F5344CB8AC3E}">
        <p14:creationId xmlns:p14="http://schemas.microsoft.com/office/powerpoint/2010/main" val="1230965547"/>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24C3D3-CFC1-49CD-808C-B00F30E3C6E4}" type="slidenum">
              <a:rPr lang="en-US"/>
              <a:pPr/>
              <a:t>‹#›</a:t>
            </a:fld>
            <a:endParaRPr lang="en-US"/>
          </a:p>
        </p:txBody>
      </p:sp>
    </p:spTree>
    <p:extLst>
      <p:ext uri="{BB962C8B-B14F-4D97-AF65-F5344CB8AC3E}">
        <p14:creationId xmlns:p14="http://schemas.microsoft.com/office/powerpoint/2010/main" val="657072757"/>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5257" y="5113111"/>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BF4A23-56B7-4CE6-9C34-2FE96DA5186A}" type="slidenum">
              <a:rPr lang="en-US"/>
              <a:pPr/>
              <a:t>‹#›</a:t>
            </a:fld>
            <a:endParaRPr lang="en-US"/>
          </a:p>
        </p:txBody>
      </p:sp>
    </p:spTree>
    <p:extLst>
      <p:ext uri="{BB962C8B-B14F-4D97-AF65-F5344CB8AC3E}">
        <p14:creationId xmlns:p14="http://schemas.microsoft.com/office/powerpoint/2010/main" val="1883772677"/>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C1929E2-9419-4120-9A94-1F22C27ACE80}" type="slidenum">
              <a:rPr lang="en-US"/>
              <a:pPr/>
              <a:t>‹#›</a:t>
            </a:fld>
            <a:endParaRPr lang="en-US"/>
          </a:p>
        </p:txBody>
      </p:sp>
    </p:spTree>
    <p:extLst>
      <p:ext uri="{BB962C8B-B14F-4D97-AF65-F5344CB8AC3E}">
        <p14:creationId xmlns:p14="http://schemas.microsoft.com/office/powerpoint/2010/main" val="1111245806"/>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671734-D1F6-4966-AF38-B8F4F0F589D5}" type="slidenum">
              <a:rPr lang="en-US"/>
              <a:pPr/>
              <a:t>‹#›</a:t>
            </a:fld>
            <a:endParaRPr lang="en-US"/>
          </a:p>
        </p:txBody>
      </p:sp>
    </p:spTree>
    <p:extLst>
      <p:ext uri="{BB962C8B-B14F-4D97-AF65-F5344CB8AC3E}">
        <p14:creationId xmlns:p14="http://schemas.microsoft.com/office/powerpoint/2010/main" val="1753397279"/>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5325B5-CF58-45FF-ABBE-49FAEA16631C}" type="slidenum">
              <a:rPr lang="en-US"/>
              <a:pPr/>
              <a:t>‹#›</a:t>
            </a:fld>
            <a:endParaRPr lang="en-US"/>
          </a:p>
        </p:txBody>
      </p:sp>
    </p:spTree>
    <p:extLst>
      <p:ext uri="{BB962C8B-B14F-4D97-AF65-F5344CB8AC3E}">
        <p14:creationId xmlns:p14="http://schemas.microsoft.com/office/powerpoint/2010/main" val="179292930"/>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443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4435" name="Group 3"/>
          <p:cNvGrpSpPr>
            <a:grpSpLocks/>
          </p:cNvGrpSpPr>
          <p:nvPr/>
        </p:nvGrpSpPr>
        <p:grpSpPr bwMode="auto">
          <a:xfrm>
            <a:off x="3175" y="4267200"/>
            <a:ext cx="9140825" cy="2590800"/>
            <a:chOff x="2" y="2688"/>
            <a:chExt cx="5758" cy="1632"/>
          </a:xfrm>
        </p:grpSpPr>
        <p:sp>
          <p:nvSpPr>
            <p:cNvPr id="4114436"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4437" name="Group 5"/>
            <p:cNvGrpSpPr>
              <a:grpSpLocks/>
            </p:cNvGrpSpPr>
            <p:nvPr userDrawn="1"/>
          </p:nvGrpSpPr>
          <p:grpSpPr bwMode="auto">
            <a:xfrm>
              <a:off x="3528" y="3715"/>
              <a:ext cx="792" cy="521"/>
              <a:chOff x="3527" y="3715"/>
              <a:chExt cx="792" cy="521"/>
            </a:xfrm>
          </p:grpSpPr>
          <p:sp>
            <p:nvSpPr>
              <p:cNvPr id="41144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4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4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4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4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4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14449" name="Group 17"/>
            <p:cNvGrpSpPr>
              <a:grpSpLocks/>
            </p:cNvGrpSpPr>
            <p:nvPr userDrawn="1"/>
          </p:nvGrpSpPr>
          <p:grpSpPr bwMode="auto">
            <a:xfrm>
              <a:off x="1776" y="3631"/>
              <a:ext cx="1626" cy="683"/>
              <a:chOff x="1776" y="3631"/>
              <a:chExt cx="1626" cy="683"/>
            </a:xfrm>
          </p:grpSpPr>
          <p:sp>
            <p:nvSpPr>
              <p:cNvPr id="41144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5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5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6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14468" name="Group 36"/>
            <p:cNvGrpSpPr>
              <a:grpSpLocks/>
            </p:cNvGrpSpPr>
            <p:nvPr userDrawn="1"/>
          </p:nvGrpSpPr>
          <p:grpSpPr bwMode="auto">
            <a:xfrm>
              <a:off x="4128" y="3360"/>
              <a:ext cx="1351" cy="821"/>
              <a:chOff x="4128" y="3360"/>
              <a:chExt cx="1351" cy="821"/>
            </a:xfrm>
          </p:grpSpPr>
          <p:sp>
            <p:nvSpPr>
              <p:cNvPr id="411446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6"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7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14486" name="Group 54"/>
            <p:cNvGrpSpPr>
              <a:grpSpLocks/>
            </p:cNvGrpSpPr>
            <p:nvPr userDrawn="1"/>
          </p:nvGrpSpPr>
          <p:grpSpPr bwMode="auto">
            <a:xfrm>
              <a:off x="5280" y="3024"/>
              <a:ext cx="425" cy="258"/>
              <a:chOff x="5280" y="3024"/>
              <a:chExt cx="425" cy="258"/>
            </a:xfrm>
          </p:grpSpPr>
          <p:sp>
            <p:nvSpPr>
              <p:cNvPr id="4114487"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88"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89"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90"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91"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92"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493"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14494" name="Group 62"/>
              <p:cNvGrpSpPr>
                <a:grpSpLocks/>
              </p:cNvGrpSpPr>
              <p:nvPr/>
            </p:nvGrpSpPr>
            <p:grpSpPr bwMode="auto">
              <a:xfrm>
                <a:off x="5381" y="3085"/>
                <a:ext cx="227" cy="132"/>
                <a:chOff x="5381" y="3085"/>
                <a:chExt cx="227" cy="132"/>
              </a:xfrm>
            </p:grpSpPr>
            <p:sp>
              <p:nvSpPr>
                <p:cNvPr id="411449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9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9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49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411449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1450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450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411450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11450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A50CB51-9790-40E3-B50D-4A889B2C7986}" type="slidenum">
              <a:rPr lang="en-US"/>
              <a:pPr/>
              <a:t>‹#›</a:t>
            </a:fld>
            <a:endParaRPr lang="en-US"/>
          </a:p>
        </p:txBody>
      </p:sp>
      <p:sp>
        <p:nvSpPr>
          <p:cNvPr id="4114504" name="Text Box 72"/>
          <p:cNvSpPr txBox="1">
            <a:spLocks noChangeArrowheads="1"/>
          </p:cNvSpPr>
          <p:nvPr/>
        </p:nvSpPr>
        <p:spPr bwMode="auto">
          <a:xfrm>
            <a:off x="8477250" y="6651625"/>
            <a:ext cx="184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b="1" baseline="-25000">
              <a:latin typeface="Times New Roman" pitchFamily="18" charset="0"/>
            </a:endParaRPr>
          </a:p>
        </p:txBody>
      </p:sp>
      <p:pic>
        <p:nvPicPr>
          <p:cNvPr id="74" name="Picture 73" descr="UTlogo.jpg"/>
          <p:cNvPicPr>
            <a:picLocks noChangeAspect="1"/>
          </p:cNvPicPr>
          <p:nvPr/>
        </p:nvPicPr>
        <p:blipFill>
          <a:blip r:embed="rId15" cstate="print"/>
          <a:stretch>
            <a:fillRect/>
          </a:stretch>
        </p:blipFill>
        <p:spPr>
          <a:xfrm>
            <a:off x="174172" y="6116086"/>
            <a:ext cx="812119" cy="567743"/>
          </a:xfrm>
          <a:prstGeom prst="rect">
            <a:avLst/>
          </a:prstGeom>
        </p:spPr>
      </p:pic>
      <p:pic>
        <p:nvPicPr>
          <p:cNvPr id="75" name="Picture 74" descr="MHH TexasMed RGB_LG.jpg"/>
          <p:cNvPicPr>
            <a:picLocks noChangeAspect="1"/>
          </p:cNvPicPr>
          <p:nvPr/>
        </p:nvPicPr>
        <p:blipFill>
          <a:blip r:embed="rId16" cstate="print"/>
          <a:stretch>
            <a:fillRect/>
          </a:stretch>
        </p:blipFill>
        <p:spPr>
          <a:xfrm>
            <a:off x="7776029" y="6182245"/>
            <a:ext cx="1193800" cy="487070"/>
          </a:xfrm>
          <a:prstGeom prst="rect">
            <a:avLst/>
          </a:prstGeom>
        </p:spPr>
      </p:pic>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strips dir="rd"/>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2930" name="Rectangle 2"/>
          <p:cNvSpPr>
            <a:spLocks noGrp="1" noChangeArrowheads="1"/>
          </p:cNvSpPr>
          <p:nvPr>
            <p:ph type="title"/>
          </p:nvPr>
        </p:nvSpPr>
        <p:spPr>
          <a:xfrm>
            <a:off x="457200" y="1524000"/>
            <a:ext cx="8229600" cy="1139825"/>
          </a:xfrm>
        </p:spPr>
        <p:txBody>
          <a:bodyPr/>
          <a:lstStyle/>
          <a:p>
            <a:r>
              <a:rPr lang="en-US" sz="4800" dirty="0" smtClean="0"/>
              <a:t>MEDICAL MANAGEMENT of </a:t>
            </a:r>
            <a:r>
              <a:rPr lang="en-US" sz="4800" dirty="0"/>
              <a:t>CROHN’S </a:t>
            </a:r>
            <a:r>
              <a:rPr lang="en-US" sz="4800" dirty="0" smtClean="0"/>
              <a:t>DISEASE in 2013</a:t>
            </a:r>
            <a:endParaRPr lang="en-US" sz="4800" dirty="0"/>
          </a:p>
        </p:txBody>
      </p:sp>
      <p:sp>
        <p:nvSpPr>
          <p:cNvPr id="4092931" name="Rectangle 3"/>
          <p:cNvSpPr>
            <a:spLocks noGrp="1" noChangeArrowheads="1"/>
          </p:cNvSpPr>
          <p:nvPr>
            <p:ph type="subTitle" idx="4294967295"/>
          </p:nvPr>
        </p:nvSpPr>
        <p:spPr>
          <a:xfrm>
            <a:off x="304800" y="3657600"/>
            <a:ext cx="8610600" cy="1752600"/>
          </a:xfrm>
        </p:spPr>
        <p:txBody>
          <a:bodyPr/>
          <a:lstStyle/>
          <a:p>
            <a:pPr marL="0" indent="0" algn="just">
              <a:buFont typeface="Wingdings" pitchFamily="2" charset="2"/>
              <a:buNone/>
            </a:pPr>
            <a:r>
              <a:rPr lang="en-US" dirty="0"/>
              <a:t>ATILLA ERTAN, MD, FACP, MACG, </a:t>
            </a:r>
            <a:r>
              <a:rPr lang="en-US" dirty="0" smtClean="0"/>
              <a:t>AGAF</a:t>
            </a:r>
          </a:p>
          <a:p>
            <a:pPr marL="0" indent="0" algn="just">
              <a:buFont typeface="Wingdings" pitchFamily="2" charset="2"/>
              <a:buNone/>
            </a:pPr>
            <a:r>
              <a:rPr lang="en-US" dirty="0" smtClean="0"/>
              <a:t>Professor, University of Texas Health [UTH]</a:t>
            </a:r>
          </a:p>
          <a:p>
            <a:pPr marL="0" indent="0" algn="just">
              <a:buFont typeface="Wingdings" pitchFamily="2" charset="2"/>
              <a:buNone/>
            </a:pPr>
            <a:r>
              <a:rPr lang="en-US" dirty="0" err="1" smtClean="0"/>
              <a:t>Ertan</a:t>
            </a:r>
            <a:r>
              <a:rPr lang="en-US" dirty="0" smtClean="0"/>
              <a:t>  Digestive  Disease  Center &amp; GI/Liver  </a:t>
            </a:r>
          </a:p>
          <a:p>
            <a:pPr marL="0" indent="0" algn="just">
              <a:buFont typeface="Wingdings" pitchFamily="2" charset="2"/>
              <a:buNone/>
            </a:pPr>
            <a:r>
              <a:rPr lang="en-US" dirty="0" smtClean="0"/>
              <a:t>Center of Excellence, UTH/MHPB-TMC</a:t>
            </a:r>
            <a:endParaRPr lang="en-US" dirty="0"/>
          </a:p>
        </p:txBody>
      </p:sp>
    </p:spTree>
  </p:cSld>
  <p:clrMapOvr>
    <a:masterClrMapping/>
  </p:clrMapOvr>
  <p:transition advClick="0">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9410" name="Rectangle 1026"/>
          <p:cNvSpPr>
            <a:spLocks noGrp="1" noChangeArrowheads="1"/>
          </p:cNvSpPr>
          <p:nvPr>
            <p:ph type="title"/>
          </p:nvPr>
        </p:nvSpPr>
        <p:spPr/>
        <p:txBody>
          <a:bodyPr/>
          <a:lstStyle/>
          <a:p>
            <a:r>
              <a:rPr lang="en-US"/>
              <a:t>Results at Week 4 </a:t>
            </a:r>
            <a:br>
              <a:rPr lang="en-US"/>
            </a:br>
            <a:endParaRPr lang="en-US"/>
          </a:p>
        </p:txBody>
      </p:sp>
      <p:sp>
        <p:nvSpPr>
          <p:cNvPr id="3729411" name="Text Box 1027"/>
          <p:cNvSpPr txBox="1">
            <a:spLocks noChangeArrowheads="1"/>
          </p:cNvSpPr>
          <p:nvPr/>
        </p:nvSpPr>
        <p:spPr bwMode="auto">
          <a:xfrm>
            <a:off x="5292725" y="5799138"/>
            <a:ext cx="33988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b="1"/>
              <a:t>* p&lt;0.05; † p=0.003; ‡ p=0.002</a:t>
            </a:r>
          </a:p>
          <a:p>
            <a:pPr eaLnBrk="1" hangingPunct="1"/>
            <a:r>
              <a:rPr lang="en-US" sz="1400" b="1"/>
              <a:t>Clinical remission=CDAI&lt;150</a:t>
            </a:r>
          </a:p>
          <a:p>
            <a:pPr eaLnBrk="1" hangingPunct="1"/>
            <a:r>
              <a:rPr lang="en-US" sz="1400" b="1"/>
              <a:t>Clinical response </a:t>
            </a:r>
            <a:r>
              <a:rPr lang="en-US" sz="1400" b="1">
                <a:sym typeface="Symbol" pitchFamily="18" charset="2"/>
              </a:rPr>
              <a:t></a:t>
            </a:r>
            <a:r>
              <a:rPr lang="en-US" sz="1400" b="1"/>
              <a:t>70 or </a:t>
            </a:r>
            <a:r>
              <a:rPr lang="en-US" sz="1400" b="1">
                <a:sym typeface="Symbol" pitchFamily="18" charset="2"/>
              </a:rPr>
              <a:t></a:t>
            </a:r>
            <a:r>
              <a:rPr lang="en-US" sz="1400" b="1"/>
              <a:t>100=CDAI </a:t>
            </a:r>
          </a:p>
          <a:p>
            <a:pPr eaLnBrk="1" hangingPunct="1"/>
            <a:r>
              <a:rPr lang="en-US" sz="1400" b="1"/>
              <a:t>decrease from baseline ≥70 or ≥100</a:t>
            </a:r>
            <a:r>
              <a:rPr lang="en-US" sz="1400"/>
              <a:t> </a:t>
            </a:r>
          </a:p>
        </p:txBody>
      </p:sp>
      <p:sp>
        <p:nvSpPr>
          <p:cNvPr id="3729412" name="Line 1028"/>
          <p:cNvSpPr>
            <a:spLocks noChangeShapeType="1"/>
          </p:cNvSpPr>
          <p:nvPr/>
        </p:nvSpPr>
        <p:spPr bwMode="auto">
          <a:xfrm>
            <a:off x="1252538" y="3865563"/>
            <a:ext cx="7110412"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bg1"/>
                </a:solidFill>
                <a:round/>
                <a:headEnd/>
                <a:tailEnd/>
              </a14:hiddenLine>
            </a:ext>
          </a:extLst>
        </p:spPr>
        <p:txBody>
          <a:bodyPr/>
          <a:lstStyle/>
          <a:p>
            <a:endParaRPr lang="en-US"/>
          </a:p>
        </p:txBody>
      </p:sp>
      <p:sp>
        <p:nvSpPr>
          <p:cNvPr id="3729413" name="Text Box 1029"/>
          <p:cNvSpPr txBox="1">
            <a:spLocks noChangeArrowheads="1"/>
          </p:cNvSpPr>
          <p:nvPr/>
        </p:nvSpPr>
        <p:spPr bwMode="auto">
          <a:xfrm>
            <a:off x="2184400" y="40671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18%</a:t>
            </a:r>
          </a:p>
        </p:txBody>
      </p:sp>
      <p:sp>
        <p:nvSpPr>
          <p:cNvPr id="3729414" name="Text Box 1030"/>
          <p:cNvSpPr txBox="1">
            <a:spLocks noChangeArrowheads="1"/>
          </p:cNvSpPr>
          <p:nvPr/>
        </p:nvSpPr>
        <p:spPr bwMode="auto">
          <a:xfrm>
            <a:off x="2584450" y="37623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24%</a:t>
            </a:r>
          </a:p>
        </p:txBody>
      </p:sp>
      <p:sp>
        <p:nvSpPr>
          <p:cNvPr id="3729415" name="Text Box 1031"/>
          <p:cNvSpPr txBox="1">
            <a:spLocks noChangeArrowheads="1"/>
          </p:cNvSpPr>
          <p:nvPr/>
        </p:nvSpPr>
        <p:spPr bwMode="auto">
          <a:xfrm>
            <a:off x="3022600" y="32162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36%</a:t>
            </a:r>
          </a:p>
        </p:txBody>
      </p:sp>
      <p:sp>
        <p:nvSpPr>
          <p:cNvPr id="3729416" name="Text Box 1032"/>
          <p:cNvSpPr txBox="1">
            <a:spLocks noChangeArrowheads="1"/>
          </p:cNvSpPr>
          <p:nvPr/>
        </p:nvSpPr>
        <p:spPr bwMode="auto">
          <a:xfrm>
            <a:off x="1733550" y="42957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12%</a:t>
            </a:r>
          </a:p>
        </p:txBody>
      </p:sp>
      <p:sp>
        <p:nvSpPr>
          <p:cNvPr id="3729417" name="Text Box 1033"/>
          <p:cNvSpPr txBox="1">
            <a:spLocks noChangeArrowheads="1"/>
          </p:cNvSpPr>
          <p:nvPr/>
        </p:nvSpPr>
        <p:spPr bwMode="auto">
          <a:xfrm>
            <a:off x="4519613" y="24526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53%</a:t>
            </a:r>
          </a:p>
        </p:txBody>
      </p:sp>
      <p:sp>
        <p:nvSpPr>
          <p:cNvPr id="3729418" name="Text Box 1034"/>
          <p:cNvSpPr txBox="1">
            <a:spLocks noChangeArrowheads="1"/>
          </p:cNvSpPr>
          <p:nvPr/>
        </p:nvSpPr>
        <p:spPr bwMode="auto">
          <a:xfrm>
            <a:off x="4956175" y="227171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55%</a:t>
            </a:r>
          </a:p>
        </p:txBody>
      </p:sp>
      <p:sp>
        <p:nvSpPr>
          <p:cNvPr id="3729419" name="Text Box 1035"/>
          <p:cNvSpPr txBox="1">
            <a:spLocks noChangeArrowheads="1"/>
          </p:cNvSpPr>
          <p:nvPr/>
        </p:nvSpPr>
        <p:spPr bwMode="auto">
          <a:xfrm>
            <a:off x="4103688" y="324802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34%</a:t>
            </a:r>
          </a:p>
        </p:txBody>
      </p:sp>
      <p:sp>
        <p:nvSpPr>
          <p:cNvPr id="3729420" name="Text Box 1036"/>
          <p:cNvSpPr txBox="1">
            <a:spLocks noChangeArrowheads="1"/>
          </p:cNvSpPr>
          <p:nvPr/>
        </p:nvSpPr>
        <p:spPr bwMode="auto">
          <a:xfrm>
            <a:off x="6908800" y="333375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32%</a:t>
            </a:r>
          </a:p>
        </p:txBody>
      </p:sp>
      <p:sp>
        <p:nvSpPr>
          <p:cNvPr id="3729421" name="Text Box 1037"/>
          <p:cNvSpPr txBox="1">
            <a:spLocks noChangeArrowheads="1"/>
          </p:cNvSpPr>
          <p:nvPr/>
        </p:nvSpPr>
        <p:spPr bwMode="auto">
          <a:xfrm>
            <a:off x="7289800" y="307816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37%</a:t>
            </a:r>
          </a:p>
        </p:txBody>
      </p:sp>
      <p:sp>
        <p:nvSpPr>
          <p:cNvPr id="3729422" name="Text Box 1038"/>
          <p:cNvSpPr txBox="1">
            <a:spLocks noChangeArrowheads="1"/>
          </p:cNvSpPr>
          <p:nvPr/>
        </p:nvSpPr>
        <p:spPr bwMode="auto">
          <a:xfrm>
            <a:off x="7762875" y="267652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49%</a:t>
            </a:r>
          </a:p>
        </p:txBody>
      </p:sp>
      <p:sp>
        <p:nvSpPr>
          <p:cNvPr id="3729423" name="Text Box 1039"/>
          <p:cNvSpPr txBox="1">
            <a:spLocks noChangeArrowheads="1"/>
          </p:cNvSpPr>
          <p:nvPr/>
        </p:nvSpPr>
        <p:spPr bwMode="auto">
          <a:xfrm rot="16200000">
            <a:off x="-34131" y="3421857"/>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Subjects (%)</a:t>
            </a:r>
          </a:p>
        </p:txBody>
      </p:sp>
      <p:sp>
        <p:nvSpPr>
          <p:cNvPr id="3729424" name="Text Box 1040"/>
          <p:cNvSpPr txBox="1">
            <a:spLocks noChangeArrowheads="1"/>
          </p:cNvSpPr>
          <p:nvPr/>
        </p:nvSpPr>
        <p:spPr bwMode="auto">
          <a:xfrm>
            <a:off x="3130550" y="2941638"/>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a:t>
            </a:r>
          </a:p>
        </p:txBody>
      </p:sp>
      <p:sp>
        <p:nvSpPr>
          <p:cNvPr id="3729425" name="Text Box 1041"/>
          <p:cNvSpPr txBox="1">
            <a:spLocks noChangeArrowheads="1"/>
          </p:cNvSpPr>
          <p:nvPr/>
        </p:nvSpPr>
        <p:spPr bwMode="auto">
          <a:xfrm>
            <a:off x="7845425" y="2295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rgbClr val="FFFFFF"/>
                </a:solidFill>
              </a:rPr>
              <a:t>‡</a:t>
            </a:r>
          </a:p>
        </p:txBody>
      </p:sp>
      <p:sp>
        <p:nvSpPr>
          <p:cNvPr id="3729426" name="Text Box 1042"/>
          <p:cNvSpPr txBox="1">
            <a:spLocks noChangeArrowheads="1"/>
          </p:cNvSpPr>
          <p:nvPr/>
        </p:nvSpPr>
        <p:spPr bwMode="auto">
          <a:xfrm>
            <a:off x="6457950" y="37623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24%</a:t>
            </a:r>
          </a:p>
        </p:txBody>
      </p:sp>
      <p:sp>
        <p:nvSpPr>
          <p:cNvPr id="3729427" name="Rectangle 1043"/>
          <p:cNvSpPr>
            <a:spLocks noChangeArrowheads="1"/>
          </p:cNvSpPr>
          <p:nvPr/>
        </p:nvSpPr>
        <p:spPr bwMode="auto">
          <a:xfrm>
            <a:off x="7808913" y="2976563"/>
            <a:ext cx="4349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9428" name="Line 1044"/>
          <p:cNvSpPr>
            <a:spLocks noChangeShapeType="1"/>
          </p:cNvSpPr>
          <p:nvPr/>
        </p:nvSpPr>
        <p:spPr bwMode="auto">
          <a:xfrm>
            <a:off x="1455738" y="2058988"/>
            <a:ext cx="1587" cy="307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29" name="Line 1045"/>
          <p:cNvSpPr>
            <a:spLocks noChangeShapeType="1"/>
          </p:cNvSpPr>
          <p:nvPr/>
        </p:nvSpPr>
        <p:spPr bwMode="auto">
          <a:xfrm>
            <a:off x="1379538" y="5132388"/>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0" name="Line 1046"/>
          <p:cNvSpPr>
            <a:spLocks noChangeShapeType="1"/>
          </p:cNvSpPr>
          <p:nvPr/>
        </p:nvSpPr>
        <p:spPr bwMode="auto">
          <a:xfrm>
            <a:off x="1379538" y="4697413"/>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1" name="Line 1047"/>
          <p:cNvSpPr>
            <a:spLocks noChangeShapeType="1"/>
          </p:cNvSpPr>
          <p:nvPr/>
        </p:nvSpPr>
        <p:spPr bwMode="auto">
          <a:xfrm>
            <a:off x="1379538" y="4252913"/>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2" name="Line 1048"/>
          <p:cNvSpPr>
            <a:spLocks noChangeShapeType="1"/>
          </p:cNvSpPr>
          <p:nvPr/>
        </p:nvSpPr>
        <p:spPr bwMode="auto">
          <a:xfrm>
            <a:off x="1379538" y="3817938"/>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3" name="Line 1049"/>
          <p:cNvSpPr>
            <a:spLocks noChangeShapeType="1"/>
          </p:cNvSpPr>
          <p:nvPr/>
        </p:nvSpPr>
        <p:spPr bwMode="auto">
          <a:xfrm>
            <a:off x="1379538" y="3373438"/>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4" name="Line 1050"/>
          <p:cNvSpPr>
            <a:spLocks noChangeShapeType="1"/>
          </p:cNvSpPr>
          <p:nvPr/>
        </p:nvSpPr>
        <p:spPr bwMode="auto">
          <a:xfrm>
            <a:off x="1379538" y="2938463"/>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5" name="Line 1051"/>
          <p:cNvSpPr>
            <a:spLocks noChangeShapeType="1"/>
          </p:cNvSpPr>
          <p:nvPr/>
        </p:nvSpPr>
        <p:spPr bwMode="auto">
          <a:xfrm>
            <a:off x="1379538" y="2493963"/>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6" name="Line 1052"/>
          <p:cNvSpPr>
            <a:spLocks noChangeShapeType="1"/>
          </p:cNvSpPr>
          <p:nvPr/>
        </p:nvSpPr>
        <p:spPr bwMode="auto">
          <a:xfrm>
            <a:off x="1379538" y="2058988"/>
            <a:ext cx="76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7" name="Line 1053"/>
          <p:cNvSpPr>
            <a:spLocks noChangeShapeType="1"/>
          </p:cNvSpPr>
          <p:nvPr/>
        </p:nvSpPr>
        <p:spPr bwMode="auto">
          <a:xfrm>
            <a:off x="1455738" y="5132388"/>
            <a:ext cx="71104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8" name="Line 1054"/>
          <p:cNvSpPr>
            <a:spLocks noChangeShapeType="1"/>
          </p:cNvSpPr>
          <p:nvPr/>
        </p:nvSpPr>
        <p:spPr bwMode="auto">
          <a:xfrm flipV="1">
            <a:off x="1455738" y="5132388"/>
            <a:ext cx="1587" cy="74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39" name="Line 1055"/>
          <p:cNvSpPr>
            <a:spLocks noChangeShapeType="1"/>
          </p:cNvSpPr>
          <p:nvPr/>
        </p:nvSpPr>
        <p:spPr bwMode="auto">
          <a:xfrm flipV="1">
            <a:off x="3829050" y="5132388"/>
            <a:ext cx="1588" cy="74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40" name="Line 1056"/>
          <p:cNvSpPr>
            <a:spLocks noChangeShapeType="1"/>
          </p:cNvSpPr>
          <p:nvPr/>
        </p:nvSpPr>
        <p:spPr bwMode="auto">
          <a:xfrm flipV="1">
            <a:off x="6192838" y="5132388"/>
            <a:ext cx="1587" cy="74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41" name="Line 1057"/>
          <p:cNvSpPr>
            <a:spLocks noChangeShapeType="1"/>
          </p:cNvSpPr>
          <p:nvPr/>
        </p:nvSpPr>
        <p:spPr bwMode="auto">
          <a:xfrm flipV="1">
            <a:off x="8566150" y="5132388"/>
            <a:ext cx="1588" cy="74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42" name="Rectangle 1058"/>
          <p:cNvSpPr>
            <a:spLocks noChangeArrowheads="1"/>
          </p:cNvSpPr>
          <p:nvPr/>
        </p:nvSpPr>
        <p:spPr bwMode="auto">
          <a:xfrm>
            <a:off x="1144588" y="49990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0</a:t>
            </a:r>
            <a:endParaRPr lang="en-US" sz="1800"/>
          </a:p>
        </p:txBody>
      </p:sp>
      <p:sp>
        <p:nvSpPr>
          <p:cNvPr id="3729443" name="Rectangle 1059"/>
          <p:cNvSpPr>
            <a:spLocks noChangeArrowheads="1"/>
          </p:cNvSpPr>
          <p:nvPr/>
        </p:nvSpPr>
        <p:spPr bwMode="auto">
          <a:xfrm>
            <a:off x="1020763" y="45640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10</a:t>
            </a:r>
            <a:endParaRPr lang="en-US" sz="1800"/>
          </a:p>
        </p:txBody>
      </p:sp>
      <p:sp>
        <p:nvSpPr>
          <p:cNvPr id="3729444" name="Rectangle 1060"/>
          <p:cNvSpPr>
            <a:spLocks noChangeArrowheads="1"/>
          </p:cNvSpPr>
          <p:nvPr/>
        </p:nvSpPr>
        <p:spPr bwMode="auto">
          <a:xfrm>
            <a:off x="1020763" y="412115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20</a:t>
            </a:r>
            <a:endParaRPr lang="en-US" sz="1800"/>
          </a:p>
        </p:txBody>
      </p:sp>
      <p:sp>
        <p:nvSpPr>
          <p:cNvPr id="3729445" name="Rectangle 1061"/>
          <p:cNvSpPr>
            <a:spLocks noChangeArrowheads="1"/>
          </p:cNvSpPr>
          <p:nvPr/>
        </p:nvSpPr>
        <p:spPr bwMode="auto">
          <a:xfrm>
            <a:off x="1020763" y="36861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30</a:t>
            </a:r>
            <a:endParaRPr lang="en-US" sz="1800"/>
          </a:p>
        </p:txBody>
      </p:sp>
      <p:sp>
        <p:nvSpPr>
          <p:cNvPr id="3729446" name="Rectangle 1062"/>
          <p:cNvSpPr>
            <a:spLocks noChangeArrowheads="1"/>
          </p:cNvSpPr>
          <p:nvPr/>
        </p:nvSpPr>
        <p:spPr bwMode="auto">
          <a:xfrm>
            <a:off x="1020763" y="32416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40</a:t>
            </a:r>
            <a:endParaRPr lang="en-US" sz="1800"/>
          </a:p>
        </p:txBody>
      </p:sp>
      <p:sp>
        <p:nvSpPr>
          <p:cNvPr id="3729447" name="Rectangle 1063"/>
          <p:cNvSpPr>
            <a:spLocks noChangeArrowheads="1"/>
          </p:cNvSpPr>
          <p:nvPr/>
        </p:nvSpPr>
        <p:spPr bwMode="auto">
          <a:xfrm>
            <a:off x="1041400" y="28067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50</a:t>
            </a:r>
            <a:endParaRPr lang="en-US" sz="1800"/>
          </a:p>
        </p:txBody>
      </p:sp>
      <p:sp>
        <p:nvSpPr>
          <p:cNvPr id="3729448" name="Rectangle 1064"/>
          <p:cNvSpPr>
            <a:spLocks noChangeArrowheads="1"/>
          </p:cNvSpPr>
          <p:nvPr/>
        </p:nvSpPr>
        <p:spPr bwMode="auto">
          <a:xfrm>
            <a:off x="1041400" y="23622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60</a:t>
            </a:r>
            <a:endParaRPr lang="en-US" sz="1800"/>
          </a:p>
        </p:txBody>
      </p:sp>
      <p:sp>
        <p:nvSpPr>
          <p:cNvPr id="3729449" name="Rectangle 1065"/>
          <p:cNvSpPr>
            <a:spLocks noChangeArrowheads="1"/>
          </p:cNvSpPr>
          <p:nvPr/>
        </p:nvSpPr>
        <p:spPr bwMode="auto">
          <a:xfrm>
            <a:off x="1041400" y="19272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t>70</a:t>
            </a:r>
            <a:endParaRPr lang="en-US" sz="1800"/>
          </a:p>
        </p:txBody>
      </p:sp>
      <p:grpSp>
        <p:nvGrpSpPr>
          <p:cNvPr id="3729450" name="Group 1066"/>
          <p:cNvGrpSpPr>
            <a:grpSpLocks/>
          </p:cNvGrpSpPr>
          <p:nvPr/>
        </p:nvGrpSpPr>
        <p:grpSpPr bwMode="auto">
          <a:xfrm>
            <a:off x="2678113" y="1393825"/>
            <a:ext cx="3959225" cy="598488"/>
            <a:chOff x="346" y="1057"/>
            <a:chExt cx="2494" cy="377"/>
          </a:xfrm>
        </p:grpSpPr>
        <p:sp>
          <p:nvSpPr>
            <p:cNvPr id="3729451" name="Rectangle 1067"/>
            <p:cNvSpPr>
              <a:spLocks noChangeArrowheads="1"/>
            </p:cNvSpPr>
            <p:nvPr/>
          </p:nvSpPr>
          <p:spPr bwMode="auto">
            <a:xfrm>
              <a:off x="348" y="1093"/>
              <a:ext cx="90"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9452" name="Rectangle 1068"/>
            <p:cNvSpPr>
              <a:spLocks noChangeArrowheads="1"/>
            </p:cNvSpPr>
            <p:nvPr/>
          </p:nvSpPr>
          <p:spPr bwMode="auto">
            <a:xfrm>
              <a:off x="479" y="1057"/>
              <a:ext cx="10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t>Placebo/placebo</a:t>
              </a:r>
              <a:endParaRPr lang="en-US" sz="1600"/>
            </a:p>
          </p:txBody>
        </p:sp>
        <p:sp>
          <p:nvSpPr>
            <p:cNvPr id="3729453" name="Rectangle 1069"/>
            <p:cNvSpPr>
              <a:spLocks noChangeArrowheads="1"/>
            </p:cNvSpPr>
            <p:nvPr/>
          </p:nvSpPr>
          <p:spPr bwMode="auto">
            <a:xfrm>
              <a:off x="1770" y="1093"/>
              <a:ext cx="89"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9454" name="Rectangle 1070"/>
            <p:cNvSpPr>
              <a:spLocks noChangeArrowheads="1"/>
            </p:cNvSpPr>
            <p:nvPr/>
          </p:nvSpPr>
          <p:spPr bwMode="auto">
            <a:xfrm>
              <a:off x="1901" y="1057"/>
              <a:ext cx="9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t>HUMIRA 40/20  </a:t>
              </a:r>
              <a:endParaRPr lang="en-US" sz="1600"/>
            </a:p>
          </p:txBody>
        </p:sp>
        <p:sp>
          <p:nvSpPr>
            <p:cNvPr id="3729455" name="Rectangle 1071"/>
            <p:cNvSpPr>
              <a:spLocks noChangeArrowheads="1"/>
            </p:cNvSpPr>
            <p:nvPr/>
          </p:nvSpPr>
          <p:spPr bwMode="auto">
            <a:xfrm>
              <a:off x="346" y="1314"/>
              <a:ext cx="90" cy="8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9456" name="Rectangle 1072"/>
            <p:cNvSpPr>
              <a:spLocks noChangeArrowheads="1"/>
            </p:cNvSpPr>
            <p:nvPr/>
          </p:nvSpPr>
          <p:spPr bwMode="auto">
            <a:xfrm>
              <a:off x="486" y="1280"/>
              <a:ext cx="8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t>HUMIRA 80/40</a:t>
              </a:r>
              <a:endParaRPr lang="en-US" sz="1600"/>
            </a:p>
          </p:txBody>
        </p:sp>
        <p:sp>
          <p:nvSpPr>
            <p:cNvPr id="3729457" name="Rectangle 1073"/>
            <p:cNvSpPr>
              <a:spLocks noChangeArrowheads="1"/>
            </p:cNvSpPr>
            <p:nvPr/>
          </p:nvSpPr>
          <p:spPr bwMode="auto">
            <a:xfrm>
              <a:off x="1771" y="1321"/>
              <a:ext cx="89"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9458" name="Rectangle 1074"/>
            <p:cNvSpPr>
              <a:spLocks noChangeArrowheads="1"/>
            </p:cNvSpPr>
            <p:nvPr/>
          </p:nvSpPr>
          <p:spPr bwMode="auto">
            <a:xfrm>
              <a:off x="1902" y="1280"/>
              <a:ext cx="9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t>HUMIRA 160/80</a:t>
              </a:r>
              <a:endParaRPr lang="en-US" sz="1600"/>
            </a:p>
          </p:txBody>
        </p:sp>
      </p:grpSp>
      <p:sp>
        <p:nvSpPr>
          <p:cNvPr id="3729459" name="Text Box 1075"/>
          <p:cNvSpPr txBox="1">
            <a:spLocks noChangeArrowheads="1"/>
          </p:cNvSpPr>
          <p:nvPr/>
        </p:nvSpPr>
        <p:spPr bwMode="auto">
          <a:xfrm>
            <a:off x="5456238" y="226695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t>58%</a:t>
            </a:r>
          </a:p>
        </p:txBody>
      </p:sp>
      <p:sp>
        <p:nvSpPr>
          <p:cNvPr id="3729460" name="Text Box 1076"/>
          <p:cNvSpPr txBox="1">
            <a:spLocks noChangeArrowheads="1"/>
          </p:cNvSpPr>
          <p:nvPr/>
        </p:nvSpPr>
        <p:spPr bwMode="auto">
          <a:xfrm>
            <a:off x="1900238" y="513397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t>Clinical Remission</a:t>
            </a:r>
          </a:p>
        </p:txBody>
      </p:sp>
      <p:sp>
        <p:nvSpPr>
          <p:cNvPr id="3729461" name="Text Box 1077"/>
          <p:cNvSpPr txBox="1">
            <a:spLocks noChangeArrowheads="1"/>
          </p:cNvSpPr>
          <p:nvPr/>
        </p:nvSpPr>
        <p:spPr bwMode="auto">
          <a:xfrm>
            <a:off x="4262438" y="513397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t>Response, </a:t>
            </a:r>
            <a:r>
              <a:rPr lang="en-US" sz="1800" b="1">
                <a:sym typeface="Symbol" pitchFamily="18" charset="2"/>
              </a:rPr>
              <a:t>70</a:t>
            </a:r>
          </a:p>
        </p:txBody>
      </p:sp>
      <p:sp>
        <p:nvSpPr>
          <p:cNvPr id="3729462" name="Text Box 1078"/>
          <p:cNvSpPr txBox="1">
            <a:spLocks noChangeArrowheads="1"/>
          </p:cNvSpPr>
          <p:nvPr/>
        </p:nvSpPr>
        <p:spPr bwMode="auto">
          <a:xfrm>
            <a:off x="6624638" y="513397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1"/>
              <a:t>Response, </a:t>
            </a:r>
            <a:r>
              <a:rPr lang="en-US" sz="1800" b="1">
                <a:sym typeface="Symbol" pitchFamily="18" charset="2"/>
              </a:rPr>
              <a:t>100</a:t>
            </a:r>
          </a:p>
        </p:txBody>
      </p:sp>
      <p:sp>
        <p:nvSpPr>
          <p:cNvPr id="3729463" name="Rectangle 1079"/>
          <p:cNvSpPr>
            <a:spLocks noChangeArrowheads="1"/>
          </p:cNvSpPr>
          <p:nvPr/>
        </p:nvSpPr>
        <p:spPr bwMode="auto">
          <a:xfrm>
            <a:off x="1778000" y="4589463"/>
            <a:ext cx="434975" cy="530225"/>
          </a:xfrm>
          <a:prstGeom prst="rect">
            <a:avLst/>
          </a:prstGeom>
          <a:gradFill rotWithShape="0">
            <a:gsLst>
              <a:gs pos="0">
                <a:srgbClr val="FFFFFF">
                  <a:gamma/>
                  <a:shade val="46275"/>
                  <a:invGamma/>
                </a:srgbClr>
              </a:gs>
              <a:gs pos="50000">
                <a:srgbClr val="FFFFFF"/>
              </a:gs>
              <a:gs pos="100000">
                <a:srgbClr val="FFFFFF">
                  <a:gamma/>
                  <a:shade val="46275"/>
                  <a:invGamma/>
                </a:srgbClr>
              </a:gs>
            </a:gsLst>
            <a:lin ang="0" scaled="1"/>
          </a:gradFill>
          <a:ln w="9525">
            <a:solidFill>
              <a:schemeClr val="tx1"/>
            </a:solidFill>
            <a:miter lim="800000"/>
            <a:headEnd/>
            <a:tailEnd/>
          </a:ln>
        </p:spPr>
        <p:txBody>
          <a:bodyPr/>
          <a:lstStyle/>
          <a:p>
            <a:endParaRPr lang="en-US"/>
          </a:p>
        </p:txBody>
      </p:sp>
      <p:sp>
        <p:nvSpPr>
          <p:cNvPr id="3729464" name="Rectangle 1080"/>
          <p:cNvSpPr>
            <a:spLocks noChangeArrowheads="1"/>
          </p:cNvSpPr>
          <p:nvPr/>
        </p:nvSpPr>
        <p:spPr bwMode="auto">
          <a:xfrm>
            <a:off x="2212975" y="4325938"/>
            <a:ext cx="434975" cy="79375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miter lim="800000"/>
            <a:headEnd/>
            <a:tailEnd/>
          </a:ln>
        </p:spPr>
        <p:txBody>
          <a:bodyPr/>
          <a:lstStyle/>
          <a:p>
            <a:endParaRPr lang="en-US"/>
          </a:p>
        </p:txBody>
      </p:sp>
      <p:sp>
        <p:nvSpPr>
          <p:cNvPr id="3729465" name="Rectangle 1081"/>
          <p:cNvSpPr>
            <a:spLocks noChangeArrowheads="1"/>
          </p:cNvSpPr>
          <p:nvPr/>
        </p:nvSpPr>
        <p:spPr bwMode="auto">
          <a:xfrm>
            <a:off x="2628900" y="4070350"/>
            <a:ext cx="425450" cy="1049338"/>
          </a:xfrm>
          <a:prstGeom prst="rect">
            <a:avLst/>
          </a:prstGeom>
          <a:gradFill rotWithShape="0">
            <a:gsLst>
              <a:gs pos="0">
                <a:srgbClr val="00FFFF">
                  <a:gamma/>
                  <a:shade val="46275"/>
                  <a:invGamma/>
                </a:srgbClr>
              </a:gs>
              <a:gs pos="50000">
                <a:srgbClr val="00FFFF"/>
              </a:gs>
              <a:gs pos="100000">
                <a:srgbClr val="00FFFF">
                  <a:gamma/>
                  <a:shade val="46275"/>
                  <a:invGamma/>
                </a:srgbClr>
              </a:gs>
            </a:gsLst>
            <a:lin ang="0" scaled="1"/>
          </a:gradFill>
          <a:ln w="9525">
            <a:solidFill>
              <a:schemeClr val="tx1"/>
            </a:solidFill>
            <a:miter lim="800000"/>
            <a:headEnd/>
            <a:tailEnd/>
          </a:ln>
        </p:spPr>
        <p:txBody>
          <a:bodyPr/>
          <a:lstStyle/>
          <a:p>
            <a:endParaRPr lang="en-US"/>
          </a:p>
        </p:txBody>
      </p:sp>
      <p:sp>
        <p:nvSpPr>
          <p:cNvPr id="3729466" name="Rectangle 1082"/>
          <p:cNvSpPr>
            <a:spLocks noChangeArrowheads="1"/>
          </p:cNvSpPr>
          <p:nvPr/>
        </p:nvSpPr>
        <p:spPr bwMode="auto">
          <a:xfrm>
            <a:off x="3060700" y="3552825"/>
            <a:ext cx="433388" cy="1579563"/>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p:spPr>
        <p:txBody>
          <a:bodyPr/>
          <a:lstStyle/>
          <a:p>
            <a:endParaRPr lang="en-US"/>
          </a:p>
        </p:txBody>
      </p:sp>
      <p:sp>
        <p:nvSpPr>
          <p:cNvPr id="3729467" name="Rectangle 1083"/>
          <p:cNvSpPr>
            <a:spLocks noChangeArrowheads="1"/>
          </p:cNvSpPr>
          <p:nvPr/>
        </p:nvSpPr>
        <p:spPr bwMode="auto">
          <a:xfrm>
            <a:off x="4149725" y="3606800"/>
            <a:ext cx="434975" cy="1512888"/>
          </a:xfrm>
          <a:prstGeom prst="rect">
            <a:avLst/>
          </a:prstGeom>
          <a:gradFill rotWithShape="0">
            <a:gsLst>
              <a:gs pos="0">
                <a:schemeClr val="tx1">
                  <a:gamma/>
                  <a:shade val="46275"/>
                  <a:invGamma/>
                </a:schemeClr>
              </a:gs>
              <a:gs pos="50000">
                <a:schemeClr val="tx1"/>
              </a:gs>
              <a:gs pos="100000">
                <a:schemeClr val="tx1">
                  <a:gamma/>
                  <a:shade val="46275"/>
                  <a:invGamma/>
                </a:schemeClr>
              </a:gs>
            </a:gsLst>
            <a:lin ang="0" scaled="1"/>
          </a:gradFill>
          <a:ln w="9525">
            <a:solidFill>
              <a:schemeClr val="tx1"/>
            </a:solidFill>
            <a:miter lim="800000"/>
            <a:headEnd/>
            <a:tailEnd/>
          </a:ln>
        </p:spPr>
        <p:txBody>
          <a:bodyPr/>
          <a:lstStyle/>
          <a:p>
            <a:endParaRPr lang="en-US"/>
          </a:p>
        </p:txBody>
      </p:sp>
      <p:sp>
        <p:nvSpPr>
          <p:cNvPr id="3729468" name="Rectangle 1084"/>
          <p:cNvSpPr>
            <a:spLocks noChangeArrowheads="1"/>
          </p:cNvSpPr>
          <p:nvPr/>
        </p:nvSpPr>
        <p:spPr bwMode="auto">
          <a:xfrm>
            <a:off x="4584700" y="2801938"/>
            <a:ext cx="425450" cy="231775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miter lim="800000"/>
            <a:headEnd/>
            <a:tailEnd/>
          </a:ln>
        </p:spPr>
        <p:txBody>
          <a:bodyPr/>
          <a:lstStyle/>
          <a:p>
            <a:endParaRPr lang="en-US"/>
          </a:p>
        </p:txBody>
      </p:sp>
      <p:sp>
        <p:nvSpPr>
          <p:cNvPr id="3729469" name="Rectangle 1085"/>
          <p:cNvSpPr>
            <a:spLocks noChangeArrowheads="1"/>
          </p:cNvSpPr>
          <p:nvPr/>
        </p:nvSpPr>
        <p:spPr bwMode="auto">
          <a:xfrm>
            <a:off x="5010150" y="2660650"/>
            <a:ext cx="434975" cy="2459038"/>
          </a:xfrm>
          <a:prstGeom prst="rect">
            <a:avLst/>
          </a:prstGeom>
          <a:gradFill rotWithShape="0">
            <a:gsLst>
              <a:gs pos="0">
                <a:srgbClr val="00FFFF">
                  <a:gamma/>
                  <a:shade val="46275"/>
                  <a:invGamma/>
                </a:srgbClr>
              </a:gs>
              <a:gs pos="50000">
                <a:srgbClr val="00FFFF"/>
              </a:gs>
              <a:gs pos="100000">
                <a:srgbClr val="00FFFF">
                  <a:gamma/>
                  <a:shade val="46275"/>
                  <a:invGamma/>
                </a:srgbClr>
              </a:gs>
            </a:gsLst>
            <a:lin ang="0" scaled="1"/>
          </a:gradFill>
          <a:ln w="9525">
            <a:solidFill>
              <a:schemeClr val="tx1"/>
            </a:solidFill>
            <a:miter lim="800000"/>
            <a:headEnd/>
            <a:tailEnd/>
          </a:ln>
        </p:spPr>
        <p:txBody>
          <a:bodyPr/>
          <a:lstStyle/>
          <a:p>
            <a:endParaRPr lang="en-US"/>
          </a:p>
        </p:txBody>
      </p:sp>
      <p:sp>
        <p:nvSpPr>
          <p:cNvPr id="3729470" name="Rectangle 1086"/>
          <p:cNvSpPr>
            <a:spLocks noChangeArrowheads="1"/>
          </p:cNvSpPr>
          <p:nvPr/>
        </p:nvSpPr>
        <p:spPr bwMode="auto">
          <a:xfrm>
            <a:off x="5445125" y="2597150"/>
            <a:ext cx="425450" cy="2522538"/>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p:spPr>
        <p:txBody>
          <a:bodyPr/>
          <a:lstStyle/>
          <a:p>
            <a:endParaRPr lang="en-US"/>
          </a:p>
        </p:txBody>
      </p:sp>
      <p:sp>
        <p:nvSpPr>
          <p:cNvPr id="3729471" name="Rectangle 1087"/>
          <p:cNvSpPr>
            <a:spLocks noChangeArrowheads="1"/>
          </p:cNvSpPr>
          <p:nvPr/>
        </p:nvSpPr>
        <p:spPr bwMode="auto">
          <a:xfrm>
            <a:off x="6513513" y="4125913"/>
            <a:ext cx="434975" cy="995362"/>
          </a:xfrm>
          <a:prstGeom prst="rect">
            <a:avLst/>
          </a:prstGeom>
          <a:gradFill rotWithShape="0">
            <a:gsLst>
              <a:gs pos="0">
                <a:schemeClr val="tx1">
                  <a:gamma/>
                  <a:shade val="46275"/>
                  <a:invGamma/>
                </a:schemeClr>
              </a:gs>
              <a:gs pos="50000">
                <a:schemeClr val="tx1"/>
              </a:gs>
              <a:gs pos="100000">
                <a:schemeClr val="tx1">
                  <a:gamma/>
                  <a:shade val="46275"/>
                  <a:invGamma/>
                </a:schemeClr>
              </a:gs>
            </a:gsLst>
            <a:lin ang="0" scaled="1"/>
          </a:gradFill>
          <a:ln w="9525">
            <a:solidFill>
              <a:schemeClr val="tx1"/>
            </a:solidFill>
            <a:miter lim="800000"/>
            <a:headEnd/>
            <a:tailEnd/>
          </a:ln>
        </p:spPr>
        <p:txBody>
          <a:bodyPr/>
          <a:lstStyle/>
          <a:p>
            <a:endParaRPr lang="en-US"/>
          </a:p>
        </p:txBody>
      </p:sp>
      <p:sp>
        <p:nvSpPr>
          <p:cNvPr id="3729472" name="Rectangle 1088"/>
          <p:cNvSpPr>
            <a:spLocks noChangeArrowheads="1"/>
          </p:cNvSpPr>
          <p:nvPr/>
        </p:nvSpPr>
        <p:spPr bwMode="auto">
          <a:xfrm>
            <a:off x="6946900" y="3713163"/>
            <a:ext cx="434975" cy="1406525"/>
          </a:xfrm>
          <a:prstGeom prst="rect">
            <a:avLst/>
          </a:prstGeom>
          <a:gradFill rotWithShape="0">
            <a:gsLst>
              <a:gs pos="0">
                <a:schemeClr val="tx2">
                  <a:gamma/>
                  <a:shade val="46275"/>
                  <a:invGamma/>
                </a:schemeClr>
              </a:gs>
              <a:gs pos="50000">
                <a:schemeClr val="tx2"/>
              </a:gs>
              <a:gs pos="100000">
                <a:schemeClr val="tx2">
                  <a:gamma/>
                  <a:shade val="46275"/>
                  <a:invGamma/>
                </a:schemeClr>
              </a:gs>
            </a:gsLst>
            <a:lin ang="0" scaled="1"/>
          </a:gradFill>
          <a:ln w="9525">
            <a:solidFill>
              <a:schemeClr val="tx1"/>
            </a:solidFill>
            <a:miter lim="800000"/>
            <a:headEnd/>
            <a:tailEnd/>
          </a:ln>
        </p:spPr>
        <p:txBody>
          <a:bodyPr/>
          <a:lstStyle/>
          <a:p>
            <a:endParaRPr lang="en-US"/>
          </a:p>
        </p:txBody>
      </p:sp>
      <p:sp>
        <p:nvSpPr>
          <p:cNvPr id="3729473" name="Rectangle 1089"/>
          <p:cNvSpPr>
            <a:spLocks noChangeArrowheads="1"/>
          </p:cNvSpPr>
          <p:nvPr/>
        </p:nvSpPr>
        <p:spPr bwMode="auto">
          <a:xfrm>
            <a:off x="7380288" y="3424238"/>
            <a:ext cx="425450" cy="169545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p:spPr>
        <p:txBody>
          <a:bodyPr/>
          <a:lstStyle/>
          <a:p>
            <a:endParaRPr lang="en-US"/>
          </a:p>
        </p:txBody>
      </p:sp>
      <p:sp>
        <p:nvSpPr>
          <p:cNvPr id="3729474" name="Rectangle 1090"/>
          <p:cNvSpPr>
            <a:spLocks noChangeArrowheads="1"/>
          </p:cNvSpPr>
          <p:nvPr/>
        </p:nvSpPr>
        <p:spPr bwMode="auto">
          <a:xfrm>
            <a:off x="7804150" y="3009900"/>
            <a:ext cx="434975" cy="2109788"/>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p:spPr>
        <p:txBody>
          <a:bodyPr/>
          <a:lstStyle/>
          <a:p>
            <a:endParaRPr lang="en-US"/>
          </a:p>
        </p:txBody>
      </p:sp>
      <p:sp>
        <p:nvSpPr>
          <p:cNvPr id="3729475" name="Text Box 1091"/>
          <p:cNvSpPr txBox="1">
            <a:spLocks noChangeArrowheads="1"/>
          </p:cNvSpPr>
          <p:nvPr/>
        </p:nvSpPr>
        <p:spPr bwMode="auto">
          <a:xfrm>
            <a:off x="4654550" y="2193925"/>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a:t>
            </a:r>
          </a:p>
        </p:txBody>
      </p:sp>
      <p:sp>
        <p:nvSpPr>
          <p:cNvPr id="3729476" name="Rectangle 1092"/>
          <p:cNvSpPr>
            <a:spLocks noChangeArrowheads="1"/>
          </p:cNvSpPr>
          <p:nvPr/>
        </p:nvSpPr>
        <p:spPr bwMode="auto">
          <a:xfrm>
            <a:off x="5489575" y="1824038"/>
            <a:ext cx="2619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2800" b="1" baseline="-25000">
                <a:latin typeface="Tahoma" pitchFamily="34" charset="0"/>
                <a:ea typeface="Arial Unicode MS" pitchFamily="34" charset="-128"/>
                <a:cs typeface="Arial Unicode MS" pitchFamily="34" charset="-128"/>
              </a:rPr>
              <a:t>†</a:t>
            </a:r>
            <a:endParaRPr lang="en-US" sz="1400" b="1">
              <a:solidFill>
                <a:srgbClr val="FFFFFF"/>
              </a:solidFill>
            </a:endParaRPr>
          </a:p>
        </p:txBody>
      </p:sp>
      <p:sp>
        <p:nvSpPr>
          <p:cNvPr id="3729477" name="Rectangle 1093"/>
          <p:cNvSpPr>
            <a:spLocks noChangeArrowheads="1"/>
          </p:cNvSpPr>
          <p:nvPr/>
        </p:nvSpPr>
        <p:spPr bwMode="auto">
          <a:xfrm>
            <a:off x="5003800" y="1935163"/>
            <a:ext cx="338138"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r>
              <a:rPr lang="en-US" sz="2800" b="1" baseline="-25000">
                <a:latin typeface="Tahoma" pitchFamily="34" charset="0"/>
                <a:ea typeface="Arial Unicode MS" pitchFamily="34" charset="-128"/>
                <a:cs typeface="Arial Unicode MS" pitchFamily="34" charset="-128"/>
              </a:rPr>
              <a:t>*</a:t>
            </a:r>
          </a:p>
        </p:txBody>
      </p:sp>
      <p:sp>
        <p:nvSpPr>
          <p:cNvPr id="3729480" name="Text Box 1096"/>
          <p:cNvSpPr txBox="1">
            <a:spLocks noChangeArrowheads="1"/>
          </p:cNvSpPr>
          <p:nvPr/>
        </p:nvSpPr>
        <p:spPr bwMode="auto">
          <a:xfrm>
            <a:off x="1074364" y="6313834"/>
            <a:ext cx="51038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eaLnBrk="1" hangingPunct="1">
              <a:spcBef>
                <a:spcPct val="20000"/>
              </a:spcBef>
            </a:pPr>
            <a:r>
              <a:rPr lang="en-US" dirty="0" smtClean="0"/>
              <a:t>Gastro</a:t>
            </a:r>
            <a:r>
              <a:rPr lang="en-US" i="1" dirty="0" smtClean="0"/>
              <a:t>enterology  130: 323, 200</a:t>
            </a:r>
            <a:r>
              <a:rPr lang="en-US" dirty="0" smtClean="0"/>
              <a:t>6</a:t>
            </a:r>
            <a:endParaRPr lang="en-US" dirty="0"/>
          </a:p>
        </p:txBody>
      </p:sp>
      <p:sp>
        <p:nvSpPr>
          <p:cNvPr id="3729482" name="Text Box 1098"/>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CLASSIC 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6626" name="Rectangle 2"/>
          <p:cNvSpPr>
            <a:spLocks noGrp="1" noChangeArrowheads="1"/>
          </p:cNvSpPr>
          <p:nvPr>
            <p:ph type="title"/>
          </p:nvPr>
        </p:nvSpPr>
        <p:spPr>
          <a:xfrm>
            <a:off x="650875" y="434975"/>
            <a:ext cx="7585075" cy="836613"/>
          </a:xfrm>
        </p:spPr>
        <p:txBody>
          <a:bodyPr/>
          <a:lstStyle/>
          <a:p>
            <a:r>
              <a:rPr lang="en-US" sz="2800"/>
              <a:t>Complete Healing of Draining</a:t>
            </a:r>
            <a:br>
              <a:rPr lang="en-US" sz="2800"/>
            </a:br>
            <a:r>
              <a:rPr lang="en-US" sz="2800"/>
              <a:t> Fistulas at Last 2 Visits, </a:t>
            </a:r>
            <a:br>
              <a:rPr lang="en-US" sz="2800"/>
            </a:br>
            <a:r>
              <a:rPr lang="en-US" sz="2800"/>
              <a:t>Total Randomized Patients</a:t>
            </a:r>
            <a:endParaRPr lang="en-US" sz="2800">
              <a:solidFill>
                <a:schemeClr val="hlink"/>
              </a:solidFill>
            </a:endParaRPr>
          </a:p>
        </p:txBody>
      </p:sp>
      <p:sp>
        <p:nvSpPr>
          <p:cNvPr id="3866628" name="Text Box 4"/>
          <p:cNvSpPr txBox="1">
            <a:spLocks noChangeArrowheads="1"/>
          </p:cNvSpPr>
          <p:nvPr/>
        </p:nvSpPr>
        <p:spPr bwMode="auto">
          <a:xfrm>
            <a:off x="4244975" y="1701800"/>
            <a:ext cx="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1" hangingPunct="1">
              <a:spcBef>
                <a:spcPct val="50000"/>
              </a:spcBef>
              <a:spcAft>
                <a:spcPct val="50000"/>
              </a:spcAft>
            </a:pPr>
            <a:endParaRPr lang="fr-FR" sz="2600"/>
          </a:p>
        </p:txBody>
      </p:sp>
      <p:sp>
        <p:nvSpPr>
          <p:cNvPr id="3866634" name="Text Box 10"/>
          <p:cNvSpPr txBox="1">
            <a:spLocks noChangeArrowheads="1"/>
          </p:cNvSpPr>
          <p:nvPr/>
        </p:nvSpPr>
        <p:spPr bwMode="auto">
          <a:xfrm>
            <a:off x="725488" y="5638800"/>
            <a:ext cx="7983537" cy="5762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Aft>
                <a:spcPct val="10000"/>
              </a:spcAft>
            </a:pPr>
            <a:r>
              <a:rPr lang="en-US" sz="1800" dirty="0"/>
              <a:t>Healing = no draining fistulas for at least their last 2 post-baseline evaluations </a:t>
            </a:r>
          </a:p>
          <a:p>
            <a:pPr eaLnBrk="1" hangingPunct="1">
              <a:spcAft>
                <a:spcPct val="10000"/>
              </a:spcAft>
            </a:pPr>
            <a:r>
              <a:rPr lang="en-US" sz="1800" dirty="0"/>
              <a:t>Patients with fistulas: draining fistulas at both screening and baseline</a:t>
            </a:r>
          </a:p>
        </p:txBody>
      </p:sp>
      <p:grpSp>
        <p:nvGrpSpPr>
          <p:cNvPr id="3866635" name="Group 11"/>
          <p:cNvGrpSpPr>
            <a:grpSpLocks/>
          </p:cNvGrpSpPr>
          <p:nvPr/>
        </p:nvGrpSpPr>
        <p:grpSpPr bwMode="auto">
          <a:xfrm>
            <a:off x="7262813" y="-182563"/>
            <a:ext cx="2543175" cy="1433513"/>
            <a:chOff x="4575" y="-143"/>
            <a:chExt cx="1602" cy="903"/>
          </a:xfrm>
        </p:grpSpPr>
        <p:graphicFrame>
          <p:nvGraphicFramePr>
            <p:cNvPr id="3866636" name="Object 12"/>
            <p:cNvGraphicFramePr>
              <a:graphicFrameLocks noChangeAspect="1"/>
            </p:cNvGraphicFramePr>
            <p:nvPr/>
          </p:nvGraphicFramePr>
          <p:xfrm>
            <a:off x="4575" y="-143"/>
            <a:ext cx="1602" cy="903"/>
          </p:xfrm>
          <a:graphic>
            <a:graphicData uri="http://schemas.openxmlformats.org/presentationml/2006/ole">
              <mc:AlternateContent xmlns:mc="http://schemas.openxmlformats.org/markup-compatibility/2006">
                <mc:Choice xmlns:v="urn:schemas-microsoft-com:vml" Requires="v">
                  <p:oleObj spid="_x0000_s3867570" name="Chart" r:id="rId4" imgW="2392632" imgH="1348835" progId="MSGraph.Chart.8">
                    <p:embed followColorScheme="full"/>
                  </p:oleObj>
                </mc:Choice>
                <mc:Fallback>
                  <p:oleObj name="Chart" r:id="rId4" imgW="2392632" imgH="1348835" progId="MSGraph.Chart.8">
                    <p:embed followColorScheme="full"/>
                    <p:pic>
                      <p:nvPicPr>
                        <p:cNvPr id="0" name="Picture 8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 y="-143"/>
                          <a:ext cx="160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3866637" name="AutoShape 13"/>
            <p:cNvSpPr>
              <a:spLocks noChangeArrowheads="1"/>
            </p:cNvSpPr>
            <p:nvPr/>
          </p:nvSpPr>
          <p:spPr bwMode="auto">
            <a:xfrm rot="20697852" flipV="1">
              <a:off x="5199" y="7"/>
              <a:ext cx="226" cy="35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67336" name="Group 712"/>
          <p:cNvGrpSpPr>
            <a:grpSpLocks/>
          </p:cNvGrpSpPr>
          <p:nvPr/>
        </p:nvGrpSpPr>
        <p:grpSpPr bwMode="auto">
          <a:xfrm>
            <a:off x="587375" y="1676400"/>
            <a:ext cx="8556625" cy="4021138"/>
            <a:chOff x="370" y="1056"/>
            <a:chExt cx="5390" cy="2533"/>
          </a:xfrm>
        </p:grpSpPr>
        <p:grpSp>
          <p:nvGrpSpPr>
            <p:cNvPr id="3866790" name="Group 166"/>
            <p:cNvGrpSpPr>
              <a:grpSpLocks/>
            </p:cNvGrpSpPr>
            <p:nvPr/>
          </p:nvGrpSpPr>
          <p:grpSpPr bwMode="auto">
            <a:xfrm>
              <a:off x="1580" y="2917"/>
              <a:ext cx="748" cy="549"/>
              <a:chOff x="1580" y="2917"/>
              <a:chExt cx="748" cy="549"/>
            </a:xfrm>
          </p:grpSpPr>
          <p:sp>
            <p:nvSpPr>
              <p:cNvPr id="3866644" name="Rectangle 20"/>
              <p:cNvSpPr>
                <a:spLocks noChangeArrowheads="1"/>
              </p:cNvSpPr>
              <p:nvPr/>
            </p:nvSpPr>
            <p:spPr bwMode="auto">
              <a:xfrm>
                <a:off x="1580" y="2917"/>
                <a:ext cx="5" cy="549"/>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45" name="Rectangle 21"/>
              <p:cNvSpPr>
                <a:spLocks noChangeArrowheads="1"/>
              </p:cNvSpPr>
              <p:nvPr/>
            </p:nvSpPr>
            <p:spPr bwMode="auto">
              <a:xfrm>
                <a:off x="1585" y="2917"/>
                <a:ext cx="5" cy="54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46" name="Rectangle 22"/>
              <p:cNvSpPr>
                <a:spLocks noChangeArrowheads="1"/>
              </p:cNvSpPr>
              <p:nvPr/>
            </p:nvSpPr>
            <p:spPr bwMode="auto">
              <a:xfrm>
                <a:off x="1590" y="2917"/>
                <a:ext cx="5" cy="54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47" name="Rectangle 23"/>
              <p:cNvSpPr>
                <a:spLocks noChangeArrowheads="1"/>
              </p:cNvSpPr>
              <p:nvPr/>
            </p:nvSpPr>
            <p:spPr bwMode="auto">
              <a:xfrm>
                <a:off x="1595" y="2917"/>
                <a:ext cx="5" cy="549"/>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48" name="Rectangle 24"/>
              <p:cNvSpPr>
                <a:spLocks noChangeArrowheads="1"/>
              </p:cNvSpPr>
              <p:nvPr/>
            </p:nvSpPr>
            <p:spPr bwMode="auto">
              <a:xfrm>
                <a:off x="1600" y="2917"/>
                <a:ext cx="5" cy="549"/>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49" name="Rectangle 25"/>
              <p:cNvSpPr>
                <a:spLocks noChangeArrowheads="1"/>
              </p:cNvSpPr>
              <p:nvPr/>
            </p:nvSpPr>
            <p:spPr bwMode="auto">
              <a:xfrm>
                <a:off x="1605" y="2917"/>
                <a:ext cx="5" cy="549"/>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0" name="Rectangle 26"/>
              <p:cNvSpPr>
                <a:spLocks noChangeArrowheads="1"/>
              </p:cNvSpPr>
              <p:nvPr/>
            </p:nvSpPr>
            <p:spPr bwMode="auto">
              <a:xfrm>
                <a:off x="1610" y="2917"/>
                <a:ext cx="6" cy="549"/>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1" name="Rectangle 27"/>
              <p:cNvSpPr>
                <a:spLocks noChangeArrowheads="1"/>
              </p:cNvSpPr>
              <p:nvPr/>
            </p:nvSpPr>
            <p:spPr bwMode="auto">
              <a:xfrm>
                <a:off x="1616" y="2917"/>
                <a:ext cx="5" cy="549"/>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2" name="Rectangle 28"/>
              <p:cNvSpPr>
                <a:spLocks noChangeArrowheads="1"/>
              </p:cNvSpPr>
              <p:nvPr/>
            </p:nvSpPr>
            <p:spPr bwMode="auto">
              <a:xfrm>
                <a:off x="1621" y="2917"/>
                <a:ext cx="5" cy="54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3" name="Rectangle 29"/>
              <p:cNvSpPr>
                <a:spLocks noChangeArrowheads="1"/>
              </p:cNvSpPr>
              <p:nvPr/>
            </p:nvSpPr>
            <p:spPr bwMode="auto">
              <a:xfrm>
                <a:off x="1626" y="2917"/>
                <a:ext cx="5" cy="54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4" name="Rectangle 30"/>
              <p:cNvSpPr>
                <a:spLocks noChangeArrowheads="1"/>
              </p:cNvSpPr>
              <p:nvPr/>
            </p:nvSpPr>
            <p:spPr bwMode="auto">
              <a:xfrm>
                <a:off x="1631" y="2917"/>
                <a:ext cx="5" cy="549"/>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5" name="Rectangle 31"/>
              <p:cNvSpPr>
                <a:spLocks noChangeArrowheads="1"/>
              </p:cNvSpPr>
              <p:nvPr/>
            </p:nvSpPr>
            <p:spPr bwMode="auto">
              <a:xfrm>
                <a:off x="1636" y="2917"/>
                <a:ext cx="5" cy="549"/>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6" name="Rectangle 32"/>
              <p:cNvSpPr>
                <a:spLocks noChangeArrowheads="1"/>
              </p:cNvSpPr>
              <p:nvPr/>
            </p:nvSpPr>
            <p:spPr bwMode="auto">
              <a:xfrm>
                <a:off x="1641" y="2917"/>
                <a:ext cx="5" cy="549"/>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7" name="Rectangle 33"/>
              <p:cNvSpPr>
                <a:spLocks noChangeArrowheads="1"/>
              </p:cNvSpPr>
              <p:nvPr/>
            </p:nvSpPr>
            <p:spPr bwMode="auto">
              <a:xfrm>
                <a:off x="1646" y="2917"/>
                <a:ext cx="5" cy="549"/>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8" name="Rectangle 34"/>
              <p:cNvSpPr>
                <a:spLocks noChangeArrowheads="1"/>
              </p:cNvSpPr>
              <p:nvPr/>
            </p:nvSpPr>
            <p:spPr bwMode="auto">
              <a:xfrm>
                <a:off x="1651" y="2917"/>
                <a:ext cx="6" cy="549"/>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59" name="Rectangle 35"/>
              <p:cNvSpPr>
                <a:spLocks noChangeArrowheads="1"/>
              </p:cNvSpPr>
              <p:nvPr/>
            </p:nvSpPr>
            <p:spPr bwMode="auto">
              <a:xfrm>
                <a:off x="1657" y="2917"/>
                <a:ext cx="5" cy="549"/>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0" name="Rectangle 36"/>
              <p:cNvSpPr>
                <a:spLocks noChangeArrowheads="1"/>
              </p:cNvSpPr>
              <p:nvPr/>
            </p:nvSpPr>
            <p:spPr bwMode="auto">
              <a:xfrm>
                <a:off x="1662" y="2917"/>
                <a:ext cx="5" cy="549"/>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1" name="Rectangle 37"/>
              <p:cNvSpPr>
                <a:spLocks noChangeArrowheads="1"/>
              </p:cNvSpPr>
              <p:nvPr/>
            </p:nvSpPr>
            <p:spPr bwMode="auto">
              <a:xfrm>
                <a:off x="1667" y="2917"/>
                <a:ext cx="5" cy="549"/>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2" name="Rectangle 38"/>
              <p:cNvSpPr>
                <a:spLocks noChangeArrowheads="1"/>
              </p:cNvSpPr>
              <p:nvPr/>
            </p:nvSpPr>
            <p:spPr bwMode="auto">
              <a:xfrm>
                <a:off x="1672" y="2917"/>
                <a:ext cx="5" cy="549"/>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3" name="Rectangle 39"/>
              <p:cNvSpPr>
                <a:spLocks noChangeArrowheads="1"/>
              </p:cNvSpPr>
              <p:nvPr/>
            </p:nvSpPr>
            <p:spPr bwMode="auto">
              <a:xfrm>
                <a:off x="1677" y="2917"/>
                <a:ext cx="5" cy="549"/>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4" name="Rectangle 40"/>
              <p:cNvSpPr>
                <a:spLocks noChangeArrowheads="1"/>
              </p:cNvSpPr>
              <p:nvPr/>
            </p:nvSpPr>
            <p:spPr bwMode="auto">
              <a:xfrm>
                <a:off x="1682" y="2917"/>
                <a:ext cx="5" cy="54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5" name="Rectangle 41"/>
              <p:cNvSpPr>
                <a:spLocks noChangeArrowheads="1"/>
              </p:cNvSpPr>
              <p:nvPr/>
            </p:nvSpPr>
            <p:spPr bwMode="auto">
              <a:xfrm>
                <a:off x="1687" y="2917"/>
                <a:ext cx="5" cy="54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6" name="Rectangle 42"/>
              <p:cNvSpPr>
                <a:spLocks noChangeArrowheads="1"/>
              </p:cNvSpPr>
              <p:nvPr/>
            </p:nvSpPr>
            <p:spPr bwMode="auto">
              <a:xfrm>
                <a:off x="1692" y="2917"/>
                <a:ext cx="6" cy="549"/>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7" name="Rectangle 43"/>
              <p:cNvSpPr>
                <a:spLocks noChangeArrowheads="1"/>
              </p:cNvSpPr>
              <p:nvPr/>
            </p:nvSpPr>
            <p:spPr bwMode="auto">
              <a:xfrm>
                <a:off x="1698" y="2917"/>
                <a:ext cx="5" cy="549"/>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8" name="Rectangle 44"/>
              <p:cNvSpPr>
                <a:spLocks noChangeArrowheads="1"/>
              </p:cNvSpPr>
              <p:nvPr/>
            </p:nvSpPr>
            <p:spPr bwMode="auto">
              <a:xfrm>
                <a:off x="1703" y="2917"/>
                <a:ext cx="5" cy="549"/>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69" name="Rectangle 45"/>
              <p:cNvSpPr>
                <a:spLocks noChangeArrowheads="1"/>
              </p:cNvSpPr>
              <p:nvPr/>
            </p:nvSpPr>
            <p:spPr bwMode="auto">
              <a:xfrm>
                <a:off x="1708" y="2917"/>
                <a:ext cx="5" cy="54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0" name="Rectangle 46"/>
              <p:cNvSpPr>
                <a:spLocks noChangeArrowheads="1"/>
              </p:cNvSpPr>
              <p:nvPr/>
            </p:nvSpPr>
            <p:spPr bwMode="auto">
              <a:xfrm>
                <a:off x="1713" y="2917"/>
                <a:ext cx="5" cy="549"/>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1" name="Rectangle 47"/>
              <p:cNvSpPr>
                <a:spLocks noChangeArrowheads="1"/>
              </p:cNvSpPr>
              <p:nvPr/>
            </p:nvSpPr>
            <p:spPr bwMode="auto">
              <a:xfrm>
                <a:off x="1718" y="2917"/>
                <a:ext cx="5" cy="54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2" name="Rectangle 48"/>
              <p:cNvSpPr>
                <a:spLocks noChangeArrowheads="1"/>
              </p:cNvSpPr>
              <p:nvPr/>
            </p:nvSpPr>
            <p:spPr bwMode="auto">
              <a:xfrm>
                <a:off x="1723" y="2917"/>
                <a:ext cx="5" cy="549"/>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3" name="Rectangle 49"/>
              <p:cNvSpPr>
                <a:spLocks noChangeArrowheads="1"/>
              </p:cNvSpPr>
              <p:nvPr/>
            </p:nvSpPr>
            <p:spPr bwMode="auto">
              <a:xfrm>
                <a:off x="1728" y="2917"/>
                <a:ext cx="5" cy="549"/>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4" name="Rectangle 50"/>
              <p:cNvSpPr>
                <a:spLocks noChangeArrowheads="1"/>
              </p:cNvSpPr>
              <p:nvPr/>
            </p:nvSpPr>
            <p:spPr bwMode="auto">
              <a:xfrm>
                <a:off x="1733" y="2917"/>
                <a:ext cx="6" cy="54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5" name="Rectangle 51"/>
              <p:cNvSpPr>
                <a:spLocks noChangeArrowheads="1"/>
              </p:cNvSpPr>
              <p:nvPr/>
            </p:nvSpPr>
            <p:spPr bwMode="auto">
              <a:xfrm>
                <a:off x="1739" y="2917"/>
                <a:ext cx="5" cy="549"/>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6" name="Rectangle 52"/>
              <p:cNvSpPr>
                <a:spLocks noChangeArrowheads="1"/>
              </p:cNvSpPr>
              <p:nvPr/>
            </p:nvSpPr>
            <p:spPr bwMode="auto">
              <a:xfrm>
                <a:off x="1744" y="2917"/>
                <a:ext cx="5" cy="54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7" name="Rectangle 53"/>
              <p:cNvSpPr>
                <a:spLocks noChangeArrowheads="1"/>
              </p:cNvSpPr>
              <p:nvPr/>
            </p:nvSpPr>
            <p:spPr bwMode="auto">
              <a:xfrm>
                <a:off x="1749" y="2917"/>
                <a:ext cx="5" cy="549"/>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8" name="Rectangle 54"/>
              <p:cNvSpPr>
                <a:spLocks noChangeArrowheads="1"/>
              </p:cNvSpPr>
              <p:nvPr/>
            </p:nvSpPr>
            <p:spPr bwMode="auto">
              <a:xfrm>
                <a:off x="1754" y="2917"/>
                <a:ext cx="5" cy="5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79" name="Rectangle 55"/>
              <p:cNvSpPr>
                <a:spLocks noChangeArrowheads="1"/>
              </p:cNvSpPr>
              <p:nvPr/>
            </p:nvSpPr>
            <p:spPr bwMode="auto">
              <a:xfrm>
                <a:off x="1759" y="2917"/>
                <a:ext cx="5" cy="549"/>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0" name="Rectangle 56"/>
              <p:cNvSpPr>
                <a:spLocks noChangeArrowheads="1"/>
              </p:cNvSpPr>
              <p:nvPr/>
            </p:nvSpPr>
            <p:spPr bwMode="auto">
              <a:xfrm>
                <a:off x="1764" y="2917"/>
                <a:ext cx="5" cy="54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1" name="Rectangle 57"/>
              <p:cNvSpPr>
                <a:spLocks noChangeArrowheads="1"/>
              </p:cNvSpPr>
              <p:nvPr/>
            </p:nvSpPr>
            <p:spPr bwMode="auto">
              <a:xfrm>
                <a:off x="1769" y="2917"/>
                <a:ext cx="5" cy="549"/>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2" name="Rectangle 58"/>
              <p:cNvSpPr>
                <a:spLocks noChangeArrowheads="1"/>
              </p:cNvSpPr>
              <p:nvPr/>
            </p:nvSpPr>
            <p:spPr bwMode="auto">
              <a:xfrm>
                <a:off x="1774" y="2917"/>
                <a:ext cx="6" cy="54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3" name="Rectangle 59"/>
              <p:cNvSpPr>
                <a:spLocks noChangeArrowheads="1"/>
              </p:cNvSpPr>
              <p:nvPr/>
            </p:nvSpPr>
            <p:spPr bwMode="auto">
              <a:xfrm>
                <a:off x="1780" y="2917"/>
                <a:ext cx="5" cy="54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4" name="Rectangle 60"/>
              <p:cNvSpPr>
                <a:spLocks noChangeArrowheads="1"/>
              </p:cNvSpPr>
              <p:nvPr/>
            </p:nvSpPr>
            <p:spPr bwMode="auto">
              <a:xfrm>
                <a:off x="1785" y="2917"/>
                <a:ext cx="5" cy="54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5" name="Rectangle 61"/>
              <p:cNvSpPr>
                <a:spLocks noChangeArrowheads="1"/>
              </p:cNvSpPr>
              <p:nvPr/>
            </p:nvSpPr>
            <p:spPr bwMode="auto">
              <a:xfrm>
                <a:off x="1790" y="2917"/>
                <a:ext cx="5" cy="5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6" name="Rectangle 62"/>
              <p:cNvSpPr>
                <a:spLocks noChangeArrowheads="1"/>
              </p:cNvSpPr>
              <p:nvPr/>
            </p:nvSpPr>
            <p:spPr bwMode="auto">
              <a:xfrm>
                <a:off x="1795" y="2917"/>
                <a:ext cx="5" cy="549"/>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7" name="Rectangle 63"/>
              <p:cNvSpPr>
                <a:spLocks noChangeArrowheads="1"/>
              </p:cNvSpPr>
              <p:nvPr/>
            </p:nvSpPr>
            <p:spPr bwMode="auto">
              <a:xfrm>
                <a:off x="1800" y="2917"/>
                <a:ext cx="5" cy="54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8" name="Rectangle 64"/>
              <p:cNvSpPr>
                <a:spLocks noChangeArrowheads="1"/>
              </p:cNvSpPr>
              <p:nvPr/>
            </p:nvSpPr>
            <p:spPr bwMode="auto">
              <a:xfrm>
                <a:off x="1805" y="2917"/>
                <a:ext cx="5" cy="549"/>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89" name="Rectangle 65"/>
              <p:cNvSpPr>
                <a:spLocks noChangeArrowheads="1"/>
              </p:cNvSpPr>
              <p:nvPr/>
            </p:nvSpPr>
            <p:spPr bwMode="auto">
              <a:xfrm>
                <a:off x="1810" y="2917"/>
                <a:ext cx="6" cy="549"/>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0" name="Rectangle 66"/>
              <p:cNvSpPr>
                <a:spLocks noChangeArrowheads="1"/>
              </p:cNvSpPr>
              <p:nvPr/>
            </p:nvSpPr>
            <p:spPr bwMode="auto">
              <a:xfrm>
                <a:off x="1816" y="2917"/>
                <a:ext cx="5" cy="54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1" name="Rectangle 67"/>
              <p:cNvSpPr>
                <a:spLocks noChangeArrowheads="1"/>
              </p:cNvSpPr>
              <p:nvPr/>
            </p:nvSpPr>
            <p:spPr bwMode="auto">
              <a:xfrm>
                <a:off x="1821" y="2917"/>
                <a:ext cx="5" cy="54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2" name="Rectangle 68"/>
              <p:cNvSpPr>
                <a:spLocks noChangeArrowheads="1"/>
              </p:cNvSpPr>
              <p:nvPr/>
            </p:nvSpPr>
            <p:spPr bwMode="auto">
              <a:xfrm>
                <a:off x="1826" y="2917"/>
                <a:ext cx="5" cy="5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3" name="Rectangle 69"/>
              <p:cNvSpPr>
                <a:spLocks noChangeArrowheads="1"/>
              </p:cNvSpPr>
              <p:nvPr/>
            </p:nvSpPr>
            <p:spPr bwMode="auto">
              <a:xfrm>
                <a:off x="1831" y="2917"/>
                <a:ext cx="5" cy="549"/>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4" name="Rectangle 70"/>
              <p:cNvSpPr>
                <a:spLocks noChangeArrowheads="1"/>
              </p:cNvSpPr>
              <p:nvPr/>
            </p:nvSpPr>
            <p:spPr bwMode="auto">
              <a:xfrm>
                <a:off x="1836" y="2917"/>
                <a:ext cx="5" cy="549"/>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5" name="Rectangle 71"/>
              <p:cNvSpPr>
                <a:spLocks noChangeArrowheads="1"/>
              </p:cNvSpPr>
              <p:nvPr/>
            </p:nvSpPr>
            <p:spPr bwMode="auto">
              <a:xfrm>
                <a:off x="1841" y="2917"/>
                <a:ext cx="5" cy="54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6" name="Rectangle 72"/>
              <p:cNvSpPr>
                <a:spLocks noChangeArrowheads="1"/>
              </p:cNvSpPr>
              <p:nvPr/>
            </p:nvSpPr>
            <p:spPr bwMode="auto">
              <a:xfrm>
                <a:off x="1846" y="2917"/>
                <a:ext cx="5" cy="549"/>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7" name="Rectangle 73"/>
              <p:cNvSpPr>
                <a:spLocks noChangeArrowheads="1"/>
              </p:cNvSpPr>
              <p:nvPr/>
            </p:nvSpPr>
            <p:spPr bwMode="auto">
              <a:xfrm>
                <a:off x="1851" y="2917"/>
                <a:ext cx="6" cy="5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8" name="Rectangle 74"/>
              <p:cNvSpPr>
                <a:spLocks noChangeArrowheads="1"/>
              </p:cNvSpPr>
              <p:nvPr/>
            </p:nvSpPr>
            <p:spPr bwMode="auto">
              <a:xfrm>
                <a:off x="1857" y="2917"/>
                <a:ext cx="5" cy="54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699" name="Rectangle 75"/>
              <p:cNvSpPr>
                <a:spLocks noChangeArrowheads="1"/>
              </p:cNvSpPr>
              <p:nvPr/>
            </p:nvSpPr>
            <p:spPr bwMode="auto">
              <a:xfrm>
                <a:off x="1862" y="2917"/>
                <a:ext cx="5" cy="54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0" name="Rectangle 76"/>
              <p:cNvSpPr>
                <a:spLocks noChangeArrowheads="1"/>
              </p:cNvSpPr>
              <p:nvPr/>
            </p:nvSpPr>
            <p:spPr bwMode="auto">
              <a:xfrm>
                <a:off x="1867" y="2917"/>
                <a:ext cx="5" cy="5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1" name="Rectangle 77"/>
              <p:cNvSpPr>
                <a:spLocks noChangeArrowheads="1"/>
              </p:cNvSpPr>
              <p:nvPr/>
            </p:nvSpPr>
            <p:spPr bwMode="auto">
              <a:xfrm>
                <a:off x="1872" y="2917"/>
                <a:ext cx="5" cy="549"/>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2" name="Rectangle 78"/>
              <p:cNvSpPr>
                <a:spLocks noChangeArrowheads="1"/>
              </p:cNvSpPr>
              <p:nvPr/>
            </p:nvSpPr>
            <p:spPr bwMode="auto">
              <a:xfrm>
                <a:off x="1877" y="2917"/>
                <a:ext cx="5" cy="54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3" name="Rectangle 79"/>
              <p:cNvSpPr>
                <a:spLocks noChangeArrowheads="1"/>
              </p:cNvSpPr>
              <p:nvPr/>
            </p:nvSpPr>
            <p:spPr bwMode="auto">
              <a:xfrm>
                <a:off x="1882" y="2917"/>
                <a:ext cx="5" cy="549"/>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4" name="Rectangle 80"/>
              <p:cNvSpPr>
                <a:spLocks noChangeArrowheads="1"/>
              </p:cNvSpPr>
              <p:nvPr/>
            </p:nvSpPr>
            <p:spPr bwMode="auto">
              <a:xfrm>
                <a:off x="1887" y="2917"/>
                <a:ext cx="5" cy="549"/>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5" name="Rectangle 81"/>
              <p:cNvSpPr>
                <a:spLocks noChangeArrowheads="1"/>
              </p:cNvSpPr>
              <p:nvPr/>
            </p:nvSpPr>
            <p:spPr bwMode="auto">
              <a:xfrm>
                <a:off x="1892" y="2917"/>
                <a:ext cx="6" cy="549"/>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6" name="Rectangle 82"/>
              <p:cNvSpPr>
                <a:spLocks noChangeArrowheads="1"/>
              </p:cNvSpPr>
              <p:nvPr/>
            </p:nvSpPr>
            <p:spPr bwMode="auto">
              <a:xfrm>
                <a:off x="1898" y="2917"/>
                <a:ext cx="5" cy="549"/>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7" name="Rectangle 83"/>
              <p:cNvSpPr>
                <a:spLocks noChangeArrowheads="1"/>
              </p:cNvSpPr>
              <p:nvPr/>
            </p:nvSpPr>
            <p:spPr bwMode="auto">
              <a:xfrm>
                <a:off x="1903" y="2917"/>
                <a:ext cx="5" cy="54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8" name="Rectangle 84"/>
              <p:cNvSpPr>
                <a:spLocks noChangeArrowheads="1"/>
              </p:cNvSpPr>
              <p:nvPr/>
            </p:nvSpPr>
            <p:spPr bwMode="auto">
              <a:xfrm>
                <a:off x="1908" y="2917"/>
                <a:ext cx="5" cy="54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09" name="Rectangle 85"/>
              <p:cNvSpPr>
                <a:spLocks noChangeArrowheads="1"/>
              </p:cNvSpPr>
              <p:nvPr/>
            </p:nvSpPr>
            <p:spPr bwMode="auto">
              <a:xfrm>
                <a:off x="1913" y="2917"/>
                <a:ext cx="5" cy="549"/>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0" name="Rectangle 86"/>
              <p:cNvSpPr>
                <a:spLocks noChangeArrowheads="1"/>
              </p:cNvSpPr>
              <p:nvPr/>
            </p:nvSpPr>
            <p:spPr bwMode="auto">
              <a:xfrm>
                <a:off x="1918" y="2917"/>
                <a:ext cx="5" cy="5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1" name="Rectangle 87"/>
              <p:cNvSpPr>
                <a:spLocks noChangeArrowheads="1"/>
              </p:cNvSpPr>
              <p:nvPr/>
            </p:nvSpPr>
            <p:spPr bwMode="auto">
              <a:xfrm>
                <a:off x="1923" y="2917"/>
                <a:ext cx="5" cy="5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2" name="Rectangle 88"/>
              <p:cNvSpPr>
                <a:spLocks noChangeArrowheads="1"/>
              </p:cNvSpPr>
              <p:nvPr/>
            </p:nvSpPr>
            <p:spPr bwMode="auto">
              <a:xfrm>
                <a:off x="1928" y="2917"/>
                <a:ext cx="5" cy="54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3" name="Rectangle 89"/>
              <p:cNvSpPr>
                <a:spLocks noChangeArrowheads="1"/>
              </p:cNvSpPr>
              <p:nvPr/>
            </p:nvSpPr>
            <p:spPr bwMode="auto">
              <a:xfrm>
                <a:off x="1933" y="2917"/>
                <a:ext cx="6" cy="54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4" name="Rectangle 90"/>
              <p:cNvSpPr>
                <a:spLocks noChangeArrowheads="1"/>
              </p:cNvSpPr>
              <p:nvPr/>
            </p:nvSpPr>
            <p:spPr bwMode="auto">
              <a:xfrm>
                <a:off x="1939" y="2917"/>
                <a:ext cx="5" cy="54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5" name="Rectangle 91"/>
              <p:cNvSpPr>
                <a:spLocks noChangeArrowheads="1"/>
              </p:cNvSpPr>
              <p:nvPr/>
            </p:nvSpPr>
            <p:spPr bwMode="auto">
              <a:xfrm>
                <a:off x="1944" y="2917"/>
                <a:ext cx="5" cy="54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6" name="Rectangle 92"/>
              <p:cNvSpPr>
                <a:spLocks noChangeArrowheads="1"/>
              </p:cNvSpPr>
              <p:nvPr/>
            </p:nvSpPr>
            <p:spPr bwMode="auto">
              <a:xfrm>
                <a:off x="1949" y="2917"/>
                <a:ext cx="5" cy="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7" name="Rectangle 93"/>
              <p:cNvSpPr>
                <a:spLocks noChangeArrowheads="1"/>
              </p:cNvSpPr>
              <p:nvPr/>
            </p:nvSpPr>
            <p:spPr bwMode="auto">
              <a:xfrm>
                <a:off x="1954" y="2917"/>
                <a:ext cx="5" cy="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8" name="Rectangle 94"/>
              <p:cNvSpPr>
                <a:spLocks noChangeArrowheads="1"/>
              </p:cNvSpPr>
              <p:nvPr/>
            </p:nvSpPr>
            <p:spPr bwMode="auto">
              <a:xfrm>
                <a:off x="1959" y="2917"/>
                <a:ext cx="5" cy="54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19" name="Rectangle 95"/>
              <p:cNvSpPr>
                <a:spLocks noChangeArrowheads="1"/>
              </p:cNvSpPr>
              <p:nvPr/>
            </p:nvSpPr>
            <p:spPr bwMode="auto">
              <a:xfrm>
                <a:off x="1964" y="2917"/>
                <a:ext cx="5" cy="549"/>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0" name="Rectangle 96"/>
              <p:cNvSpPr>
                <a:spLocks noChangeArrowheads="1"/>
              </p:cNvSpPr>
              <p:nvPr/>
            </p:nvSpPr>
            <p:spPr bwMode="auto">
              <a:xfrm>
                <a:off x="1969" y="2917"/>
                <a:ext cx="6" cy="54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1" name="Rectangle 97"/>
              <p:cNvSpPr>
                <a:spLocks noChangeArrowheads="1"/>
              </p:cNvSpPr>
              <p:nvPr/>
            </p:nvSpPr>
            <p:spPr bwMode="auto">
              <a:xfrm>
                <a:off x="1975" y="2917"/>
                <a:ext cx="5" cy="54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2" name="Rectangle 98"/>
              <p:cNvSpPr>
                <a:spLocks noChangeArrowheads="1"/>
              </p:cNvSpPr>
              <p:nvPr/>
            </p:nvSpPr>
            <p:spPr bwMode="auto">
              <a:xfrm>
                <a:off x="1980" y="2917"/>
                <a:ext cx="5" cy="5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3" name="Rectangle 99"/>
              <p:cNvSpPr>
                <a:spLocks noChangeArrowheads="1"/>
              </p:cNvSpPr>
              <p:nvPr/>
            </p:nvSpPr>
            <p:spPr bwMode="auto">
              <a:xfrm>
                <a:off x="1985" y="2917"/>
                <a:ext cx="5" cy="54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4" name="Rectangle 100"/>
              <p:cNvSpPr>
                <a:spLocks noChangeArrowheads="1"/>
              </p:cNvSpPr>
              <p:nvPr/>
            </p:nvSpPr>
            <p:spPr bwMode="auto">
              <a:xfrm>
                <a:off x="1990" y="2917"/>
                <a:ext cx="5" cy="549"/>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5" name="Rectangle 101"/>
              <p:cNvSpPr>
                <a:spLocks noChangeArrowheads="1"/>
              </p:cNvSpPr>
              <p:nvPr/>
            </p:nvSpPr>
            <p:spPr bwMode="auto">
              <a:xfrm>
                <a:off x="1995" y="2917"/>
                <a:ext cx="5" cy="54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6" name="Rectangle 102"/>
              <p:cNvSpPr>
                <a:spLocks noChangeArrowheads="1"/>
              </p:cNvSpPr>
              <p:nvPr/>
            </p:nvSpPr>
            <p:spPr bwMode="auto">
              <a:xfrm>
                <a:off x="2000" y="2917"/>
                <a:ext cx="5" cy="54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7" name="Rectangle 103"/>
              <p:cNvSpPr>
                <a:spLocks noChangeArrowheads="1"/>
              </p:cNvSpPr>
              <p:nvPr/>
            </p:nvSpPr>
            <p:spPr bwMode="auto">
              <a:xfrm>
                <a:off x="2005" y="2917"/>
                <a:ext cx="5" cy="549"/>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8" name="Rectangle 104"/>
              <p:cNvSpPr>
                <a:spLocks noChangeArrowheads="1"/>
              </p:cNvSpPr>
              <p:nvPr/>
            </p:nvSpPr>
            <p:spPr bwMode="auto">
              <a:xfrm>
                <a:off x="2010" y="2917"/>
                <a:ext cx="6" cy="549"/>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29" name="Rectangle 105"/>
              <p:cNvSpPr>
                <a:spLocks noChangeArrowheads="1"/>
              </p:cNvSpPr>
              <p:nvPr/>
            </p:nvSpPr>
            <p:spPr bwMode="auto">
              <a:xfrm>
                <a:off x="2016" y="2917"/>
                <a:ext cx="5" cy="549"/>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0" name="Rectangle 106"/>
              <p:cNvSpPr>
                <a:spLocks noChangeArrowheads="1"/>
              </p:cNvSpPr>
              <p:nvPr/>
            </p:nvSpPr>
            <p:spPr bwMode="auto">
              <a:xfrm>
                <a:off x="2021" y="2917"/>
                <a:ext cx="5" cy="549"/>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1" name="Rectangle 107"/>
              <p:cNvSpPr>
                <a:spLocks noChangeArrowheads="1"/>
              </p:cNvSpPr>
              <p:nvPr/>
            </p:nvSpPr>
            <p:spPr bwMode="auto">
              <a:xfrm>
                <a:off x="2026" y="2917"/>
                <a:ext cx="5" cy="54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2" name="Rectangle 108"/>
              <p:cNvSpPr>
                <a:spLocks noChangeArrowheads="1"/>
              </p:cNvSpPr>
              <p:nvPr/>
            </p:nvSpPr>
            <p:spPr bwMode="auto">
              <a:xfrm>
                <a:off x="2031" y="2917"/>
                <a:ext cx="5" cy="549"/>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3" name="Rectangle 109"/>
              <p:cNvSpPr>
                <a:spLocks noChangeArrowheads="1"/>
              </p:cNvSpPr>
              <p:nvPr/>
            </p:nvSpPr>
            <p:spPr bwMode="auto">
              <a:xfrm>
                <a:off x="2036" y="2917"/>
                <a:ext cx="5" cy="54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4" name="Rectangle 110"/>
              <p:cNvSpPr>
                <a:spLocks noChangeArrowheads="1"/>
              </p:cNvSpPr>
              <p:nvPr/>
            </p:nvSpPr>
            <p:spPr bwMode="auto">
              <a:xfrm>
                <a:off x="2041" y="2917"/>
                <a:ext cx="5" cy="549"/>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5" name="Rectangle 111"/>
              <p:cNvSpPr>
                <a:spLocks noChangeArrowheads="1"/>
              </p:cNvSpPr>
              <p:nvPr/>
            </p:nvSpPr>
            <p:spPr bwMode="auto">
              <a:xfrm>
                <a:off x="2046" y="2917"/>
                <a:ext cx="5" cy="54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6" name="Rectangle 112"/>
              <p:cNvSpPr>
                <a:spLocks noChangeArrowheads="1"/>
              </p:cNvSpPr>
              <p:nvPr/>
            </p:nvSpPr>
            <p:spPr bwMode="auto">
              <a:xfrm>
                <a:off x="2051" y="2917"/>
                <a:ext cx="6" cy="5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7" name="Rectangle 113"/>
              <p:cNvSpPr>
                <a:spLocks noChangeArrowheads="1"/>
              </p:cNvSpPr>
              <p:nvPr/>
            </p:nvSpPr>
            <p:spPr bwMode="auto">
              <a:xfrm>
                <a:off x="2057" y="2917"/>
                <a:ext cx="5" cy="549"/>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8" name="Rectangle 114"/>
              <p:cNvSpPr>
                <a:spLocks noChangeArrowheads="1"/>
              </p:cNvSpPr>
              <p:nvPr/>
            </p:nvSpPr>
            <p:spPr bwMode="auto">
              <a:xfrm>
                <a:off x="2062" y="2917"/>
                <a:ext cx="5" cy="54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39" name="Rectangle 115"/>
              <p:cNvSpPr>
                <a:spLocks noChangeArrowheads="1"/>
              </p:cNvSpPr>
              <p:nvPr/>
            </p:nvSpPr>
            <p:spPr bwMode="auto">
              <a:xfrm>
                <a:off x="2067" y="2917"/>
                <a:ext cx="5" cy="549"/>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0" name="Rectangle 116"/>
              <p:cNvSpPr>
                <a:spLocks noChangeArrowheads="1"/>
              </p:cNvSpPr>
              <p:nvPr/>
            </p:nvSpPr>
            <p:spPr bwMode="auto">
              <a:xfrm>
                <a:off x="2072" y="2917"/>
                <a:ext cx="5" cy="549"/>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1" name="Rectangle 117"/>
              <p:cNvSpPr>
                <a:spLocks noChangeArrowheads="1"/>
              </p:cNvSpPr>
              <p:nvPr/>
            </p:nvSpPr>
            <p:spPr bwMode="auto">
              <a:xfrm>
                <a:off x="2077" y="2917"/>
                <a:ext cx="5" cy="54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2" name="Rectangle 118"/>
              <p:cNvSpPr>
                <a:spLocks noChangeArrowheads="1"/>
              </p:cNvSpPr>
              <p:nvPr/>
            </p:nvSpPr>
            <p:spPr bwMode="auto">
              <a:xfrm>
                <a:off x="2082" y="2917"/>
                <a:ext cx="5" cy="549"/>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3" name="Rectangle 119"/>
              <p:cNvSpPr>
                <a:spLocks noChangeArrowheads="1"/>
              </p:cNvSpPr>
              <p:nvPr/>
            </p:nvSpPr>
            <p:spPr bwMode="auto">
              <a:xfrm>
                <a:off x="2087" y="2917"/>
                <a:ext cx="5" cy="54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4" name="Rectangle 120"/>
              <p:cNvSpPr>
                <a:spLocks noChangeArrowheads="1"/>
              </p:cNvSpPr>
              <p:nvPr/>
            </p:nvSpPr>
            <p:spPr bwMode="auto">
              <a:xfrm>
                <a:off x="2092" y="2917"/>
                <a:ext cx="6" cy="549"/>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5" name="Rectangle 121"/>
              <p:cNvSpPr>
                <a:spLocks noChangeArrowheads="1"/>
              </p:cNvSpPr>
              <p:nvPr/>
            </p:nvSpPr>
            <p:spPr bwMode="auto">
              <a:xfrm>
                <a:off x="2098" y="2917"/>
                <a:ext cx="5" cy="549"/>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6" name="Rectangle 122"/>
              <p:cNvSpPr>
                <a:spLocks noChangeArrowheads="1"/>
              </p:cNvSpPr>
              <p:nvPr/>
            </p:nvSpPr>
            <p:spPr bwMode="auto">
              <a:xfrm>
                <a:off x="2103" y="2917"/>
                <a:ext cx="5" cy="54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7" name="Rectangle 123"/>
              <p:cNvSpPr>
                <a:spLocks noChangeArrowheads="1"/>
              </p:cNvSpPr>
              <p:nvPr/>
            </p:nvSpPr>
            <p:spPr bwMode="auto">
              <a:xfrm>
                <a:off x="2108" y="2917"/>
                <a:ext cx="5" cy="549"/>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8" name="Rectangle 124"/>
              <p:cNvSpPr>
                <a:spLocks noChangeArrowheads="1"/>
              </p:cNvSpPr>
              <p:nvPr/>
            </p:nvSpPr>
            <p:spPr bwMode="auto">
              <a:xfrm>
                <a:off x="2113" y="2917"/>
                <a:ext cx="5" cy="5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49" name="Rectangle 125"/>
              <p:cNvSpPr>
                <a:spLocks noChangeArrowheads="1"/>
              </p:cNvSpPr>
              <p:nvPr/>
            </p:nvSpPr>
            <p:spPr bwMode="auto">
              <a:xfrm>
                <a:off x="2118" y="2917"/>
                <a:ext cx="5" cy="54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0" name="Rectangle 126"/>
              <p:cNvSpPr>
                <a:spLocks noChangeArrowheads="1"/>
              </p:cNvSpPr>
              <p:nvPr/>
            </p:nvSpPr>
            <p:spPr bwMode="auto">
              <a:xfrm>
                <a:off x="2123" y="2917"/>
                <a:ext cx="5" cy="54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1" name="Rectangle 127"/>
              <p:cNvSpPr>
                <a:spLocks noChangeArrowheads="1"/>
              </p:cNvSpPr>
              <p:nvPr/>
            </p:nvSpPr>
            <p:spPr bwMode="auto">
              <a:xfrm>
                <a:off x="2128" y="2917"/>
                <a:ext cx="6" cy="54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2" name="Rectangle 128"/>
              <p:cNvSpPr>
                <a:spLocks noChangeArrowheads="1"/>
              </p:cNvSpPr>
              <p:nvPr/>
            </p:nvSpPr>
            <p:spPr bwMode="auto">
              <a:xfrm>
                <a:off x="2134" y="2917"/>
                <a:ext cx="5" cy="549"/>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3" name="Rectangle 129"/>
              <p:cNvSpPr>
                <a:spLocks noChangeArrowheads="1"/>
              </p:cNvSpPr>
              <p:nvPr/>
            </p:nvSpPr>
            <p:spPr bwMode="auto">
              <a:xfrm>
                <a:off x="2139" y="2917"/>
                <a:ext cx="5" cy="549"/>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4" name="Rectangle 130"/>
              <p:cNvSpPr>
                <a:spLocks noChangeArrowheads="1"/>
              </p:cNvSpPr>
              <p:nvPr/>
            </p:nvSpPr>
            <p:spPr bwMode="auto">
              <a:xfrm>
                <a:off x="2144" y="2917"/>
                <a:ext cx="5" cy="549"/>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5" name="Rectangle 131"/>
              <p:cNvSpPr>
                <a:spLocks noChangeArrowheads="1"/>
              </p:cNvSpPr>
              <p:nvPr/>
            </p:nvSpPr>
            <p:spPr bwMode="auto">
              <a:xfrm>
                <a:off x="2149" y="2917"/>
                <a:ext cx="5" cy="5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6" name="Rectangle 132"/>
              <p:cNvSpPr>
                <a:spLocks noChangeArrowheads="1"/>
              </p:cNvSpPr>
              <p:nvPr/>
            </p:nvSpPr>
            <p:spPr bwMode="auto">
              <a:xfrm>
                <a:off x="2154" y="2917"/>
                <a:ext cx="5" cy="549"/>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7" name="Rectangle 133"/>
              <p:cNvSpPr>
                <a:spLocks noChangeArrowheads="1"/>
              </p:cNvSpPr>
              <p:nvPr/>
            </p:nvSpPr>
            <p:spPr bwMode="auto">
              <a:xfrm>
                <a:off x="2159" y="2917"/>
                <a:ext cx="5" cy="549"/>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8" name="Rectangle 134"/>
              <p:cNvSpPr>
                <a:spLocks noChangeArrowheads="1"/>
              </p:cNvSpPr>
              <p:nvPr/>
            </p:nvSpPr>
            <p:spPr bwMode="auto">
              <a:xfrm>
                <a:off x="2164" y="2917"/>
                <a:ext cx="5" cy="549"/>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59" name="Rectangle 135"/>
              <p:cNvSpPr>
                <a:spLocks noChangeArrowheads="1"/>
              </p:cNvSpPr>
              <p:nvPr/>
            </p:nvSpPr>
            <p:spPr bwMode="auto">
              <a:xfrm>
                <a:off x="2169" y="2917"/>
                <a:ext cx="6" cy="549"/>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0" name="Rectangle 136"/>
              <p:cNvSpPr>
                <a:spLocks noChangeArrowheads="1"/>
              </p:cNvSpPr>
              <p:nvPr/>
            </p:nvSpPr>
            <p:spPr bwMode="auto">
              <a:xfrm>
                <a:off x="2175" y="2917"/>
                <a:ext cx="5" cy="549"/>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1" name="Rectangle 137"/>
              <p:cNvSpPr>
                <a:spLocks noChangeArrowheads="1"/>
              </p:cNvSpPr>
              <p:nvPr/>
            </p:nvSpPr>
            <p:spPr bwMode="auto">
              <a:xfrm>
                <a:off x="2180" y="2917"/>
                <a:ext cx="5" cy="549"/>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2" name="Rectangle 138"/>
              <p:cNvSpPr>
                <a:spLocks noChangeArrowheads="1"/>
              </p:cNvSpPr>
              <p:nvPr/>
            </p:nvSpPr>
            <p:spPr bwMode="auto">
              <a:xfrm>
                <a:off x="2185" y="2917"/>
                <a:ext cx="5" cy="54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3" name="Rectangle 139"/>
              <p:cNvSpPr>
                <a:spLocks noChangeArrowheads="1"/>
              </p:cNvSpPr>
              <p:nvPr/>
            </p:nvSpPr>
            <p:spPr bwMode="auto">
              <a:xfrm>
                <a:off x="2190" y="2917"/>
                <a:ext cx="5" cy="549"/>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4" name="Rectangle 140"/>
              <p:cNvSpPr>
                <a:spLocks noChangeArrowheads="1"/>
              </p:cNvSpPr>
              <p:nvPr/>
            </p:nvSpPr>
            <p:spPr bwMode="auto">
              <a:xfrm>
                <a:off x="2195" y="2917"/>
                <a:ext cx="5" cy="54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5" name="Rectangle 141"/>
              <p:cNvSpPr>
                <a:spLocks noChangeArrowheads="1"/>
              </p:cNvSpPr>
              <p:nvPr/>
            </p:nvSpPr>
            <p:spPr bwMode="auto">
              <a:xfrm>
                <a:off x="2200" y="2917"/>
                <a:ext cx="5" cy="549"/>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6" name="Rectangle 142"/>
              <p:cNvSpPr>
                <a:spLocks noChangeArrowheads="1"/>
              </p:cNvSpPr>
              <p:nvPr/>
            </p:nvSpPr>
            <p:spPr bwMode="auto">
              <a:xfrm>
                <a:off x="2205" y="2917"/>
                <a:ext cx="5" cy="549"/>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7" name="Rectangle 143"/>
              <p:cNvSpPr>
                <a:spLocks noChangeArrowheads="1"/>
              </p:cNvSpPr>
              <p:nvPr/>
            </p:nvSpPr>
            <p:spPr bwMode="auto">
              <a:xfrm>
                <a:off x="2210" y="2917"/>
                <a:ext cx="6" cy="549"/>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8" name="Rectangle 144"/>
              <p:cNvSpPr>
                <a:spLocks noChangeArrowheads="1"/>
              </p:cNvSpPr>
              <p:nvPr/>
            </p:nvSpPr>
            <p:spPr bwMode="auto">
              <a:xfrm>
                <a:off x="2216" y="2917"/>
                <a:ext cx="5" cy="54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69" name="Rectangle 145"/>
              <p:cNvSpPr>
                <a:spLocks noChangeArrowheads="1"/>
              </p:cNvSpPr>
              <p:nvPr/>
            </p:nvSpPr>
            <p:spPr bwMode="auto">
              <a:xfrm>
                <a:off x="2221" y="2917"/>
                <a:ext cx="5" cy="54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0" name="Rectangle 146"/>
              <p:cNvSpPr>
                <a:spLocks noChangeArrowheads="1"/>
              </p:cNvSpPr>
              <p:nvPr/>
            </p:nvSpPr>
            <p:spPr bwMode="auto">
              <a:xfrm>
                <a:off x="2226" y="2917"/>
                <a:ext cx="5" cy="549"/>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1" name="Rectangle 147"/>
              <p:cNvSpPr>
                <a:spLocks noChangeArrowheads="1"/>
              </p:cNvSpPr>
              <p:nvPr/>
            </p:nvSpPr>
            <p:spPr bwMode="auto">
              <a:xfrm>
                <a:off x="2231" y="2917"/>
                <a:ext cx="5" cy="549"/>
              </a:xfrm>
              <a:prstGeom prst="rect">
                <a:avLst/>
              </a:prstGeom>
              <a:solidFill>
                <a:srgbClr val="91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2" name="Rectangle 148"/>
              <p:cNvSpPr>
                <a:spLocks noChangeArrowheads="1"/>
              </p:cNvSpPr>
              <p:nvPr/>
            </p:nvSpPr>
            <p:spPr bwMode="auto">
              <a:xfrm>
                <a:off x="2236" y="2917"/>
                <a:ext cx="5" cy="549"/>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3" name="Rectangle 149"/>
              <p:cNvSpPr>
                <a:spLocks noChangeArrowheads="1"/>
              </p:cNvSpPr>
              <p:nvPr/>
            </p:nvSpPr>
            <p:spPr bwMode="auto">
              <a:xfrm>
                <a:off x="2241" y="2917"/>
                <a:ext cx="5" cy="549"/>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4" name="Rectangle 150"/>
              <p:cNvSpPr>
                <a:spLocks noChangeArrowheads="1"/>
              </p:cNvSpPr>
              <p:nvPr/>
            </p:nvSpPr>
            <p:spPr bwMode="auto">
              <a:xfrm>
                <a:off x="2246" y="2917"/>
                <a:ext cx="5" cy="549"/>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5" name="Rectangle 151"/>
              <p:cNvSpPr>
                <a:spLocks noChangeArrowheads="1"/>
              </p:cNvSpPr>
              <p:nvPr/>
            </p:nvSpPr>
            <p:spPr bwMode="auto">
              <a:xfrm>
                <a:off x="2251" y="2917"/>
                <a:ext cx="6" cy="549"/>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6" name="Rectangle 152"/>
              <p:cNvSpPr>
                <a:spLocks noChangeArrowheads="1"/>
              </p:cNvSpPr>
              <p:nvPr/>
            </p:nvSpPr>
            <p:spPr bwMode="auto">
              <a:xfrm>
                <a:off x="2257" y="2917"/>
                <a:ext cx="5" cy="549"/>
              </a:xfrm>
              <a:prstGeom prst="rect">
                <a:avLst/>
              </a:prstGeom>
              <a:solidFill>
                <a:srgbClr val="87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7" name="Rectangle 153"/>
              <p:cNvSpPr>
                <a:spLocks noChangeArrowheads="1"/>
              </p:cNvSpPr>
              <p:nvPr/>
            </p:nvSpPr>
            <p:spPr bwMode="auto">
              <a:xfrm>
                <a:off x="2262" y="2917"/>
                <a:ext cx="5" cy="549"/>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8" name="Rectangle 154"/>
              <p:cNvSpPr>
                <a:spLocks noChangeArrowheads="1"/>
              </p:cNvSpPr>
              <p:nvPr/>
            </p:nvSpPr>
            <p:spPr bwMode="auto">
              <a:xfrm>
                <a:off x="2267" y="2917"/>
                <a:ext cx="5" cy="549"/>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79" name="Rectangle 155"/>
              <p:cNvSpPr>
                <a:spLocks noChangeArrowheads="1"/>
              </p:cNvSpPr>
              <p:nvPr/>
            </p:nvSpPr>
            <p:spPr bwMode="auto">
              <a:xfrm>
                <a:off x="2272" y="2917"/>
                <a:ext cx="5" cy="549"/>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0" name="Rectangle 156"/>
              <p:cNvSpPr>
                <a:spLocks noChangeArrowheads="1"/>
              </p:cNvSpPr>
              <p:nvPr/>
            </p:nvSpPr>
            <p:spPr bwMode="auto">
              <a:xfrm>
                <a:off x="2277" y="2917"/>
                <a:ext cx="5" cy="54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1" name="Rectangle 157"/>
              <p:cNvSpPr>
                <a:spLocks noChangeArrowheads="1"/>
              </p:cNvSpPr>
              <p:nvPr/>
            </p:nvSpPr>
            <p:spPr bwMode="auto">
              <a:xfrm>
                <a:off x="2282" y="2917"/>
                <a:ext cx="5" cy="54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2" name="Rectangle 158"/>
              <p:cNvSpPr>
                <a:spLocks noChangeArrowheads="1"/>
              </p:cNvSpPr>
              <p:nvPr/>
            </p:nvSpPr>
            <p:spPr bwMode="auto">
              <a:xfrm>
                <a:off x="2287" y="2917"/>
                <a:ext cx="6" cy="549"/>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3" name="Rectangle 159"/>
              <p:cNvSpPr>
                <a:spLocks noChangeArrowheads="1"/>
              </p:cNvSpPr>
              <p:nvPr/>
            </p:nvSpPr>
            <p:spPr bwMode="auto">
              <a:xfrm>
                <a:off x="2293" y="2917"/>
                <a:ext cx="5" cy="549"/>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4" name="Rectangle 160"/>
              <p:cNvSpPr>
                <a:spLocks noChangeArrowheads="1"/>
              </p:cNvSpPr>
              <p:nvPr/>
            </p:nvSpPr>
            <p:spPr bwMode="auto">
              <a:xfrm>
                <a:off x="2298" y="2917"/>
                <a:ext cx="5" cy="549"/>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5" name="Rectangle 161"/>
              <p:cNvSpPr>
                <a:spLocks noChangeArrowheads="1"/>
              </p:cNvSpPr>
              <p:nvPr/>
            </p:nvSpPr>
            <p:spPr bwMode="auto">
              <a:xfrm>
                <a:off x="2303" y="2917"/>
                <a:ext cx="5" cy="549"/>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6" name="Rectangle 162"/>
              <p:cNvSpPr>
                <a:spLocks noChangeArrowheads="1"/>
              </p:cNvSpPr>
              <p:nvPr/>
            </p:nvSpPr>
            <p:spPr bwMode="auto">
              <a:xfrm>
                <a:off x="2308" y="2917"/>
                <a:ext cx="5" cy="549"/>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7" name="Rectangle 163"/>
              <p:cNvSpPr>
                <a:spLocks noChangeArrowheads="1"/>
              </p:cNvSpPr>
              <p:nvPr/>
            </p:nvSpPr>
            <p:spPr bwMode="auto">
              <a:xfrm>
                <a:off x="2313" y="2917"/>
                <a:ext cx="5" cy="54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8" name="Rectangle 164"/>
              <p:cNvSpPr>
                <a:spLocks noChangeArrowheads="1"/>
              </p:cNvSpPr>
              <p:nvPr/>
            </p:nvSpPr>
            <p:spPr bwMode="auto">
              <a:xfrm>
                <a:off x="2318" y="2917"/>
                <a:ext cx="5" cy="54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89" name="Rectangle 165"/>
              <p:cNvSpPr>
                <a:spLocks noChangeArrowheads="1"/>
              </p:cNvSpPr>
              <p:nvPr/>
            </p:nvSpPr>
            <p:spPr bwMode="auto">
              <a:xfrm>
                <a:off x="2323" y="2917"/>
                <a:ext cx="5" cy="549"/>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6791" name="Rectangle 167"/>
            <p:cNvSpPr>
              <a:spLocks noChangeArrowheads="1"/>
            </p:cNvSpPr>
            <p:nvPr/>
          </p:nvSpPr>
          <p:spPr bwMode="auto">
            <a:xfrm>
              <a:off x="1580" y="2917"/>
              <a:ext cx="7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6938" name="Group 314"/>
            <p:cNvGrpSpPr>
              <a:grpSpLocks/>
            </p:cNvGrpSpPr>
            <p:nvPr/>
          </p:nvGrpSpPr>
          <p:grpSpPr bwMode="auto">
            <a:xfrm>
              <a:off x="2328" y="1897"/>
              <a:ext cx="749" cy="1569"/>
              <a:chOff x="2328" y="1897"/>
              <a:chExt cx="749" cy="1569"/>
            </a:xfrm>
          </p:grpSpPr>
          <p:sp>
            <p:nvSpPr>
              <p:cNvPr id="3866792" name="Rectangle 168"/>
              <p:cNvSpPr>
                <a:spLocks noChangeArrowheads="1"/>
              </p:cNvSpPr>
              <p:nvPr/>
            </p:nvSpPr>
            <p:spPr bwMode="auto">
              <a:xfrm>
                <a:off x="2328" y="1897"/>
                <a:ext cx="6" cy="1569"/>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3" name="Rectangle 169"/>
              <p:cNvSpPr>
                <a:spLocks noChangeArrowheads="1"/>
              </p:cNvSpPr>
              <p:nvPr/>
            </p:nvSpPr>
            <p:spPr bwMode="auto">
              <a:xfrm>
                <a:off x="2334" y="1897"/>
                <a:ext cx="5" cy="1569"/>
              </a:xfrm>
              <a:prstGeom prst="rect">
                <a:avLst/>
              </a:prstGeom>
              <a:solidFill>
                <a:srgbClr val="77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4" name="Rectangle 170"/>
              <p:cNvSpPr>
                <a:spLocks noChangeArrowheads="1"/>
              </p:cNvSpPr>
              <p:nvPr/>
            </p:nvSpPr>
            <p:spPr bwMode="auto">
              <a:xfrm>
                <a:off x="2339" y="1897"/>
                <a:ext cx="5" cy="1569"/>
              </a:xfrm>
              <a:prstGeom prst="rect">
                <a:avLst/>
              </a:prstGeom>
              <a:solidFill>
                <a:srgbClr val="77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5" name="Rectangle 171"/>
              <p:cNvSpPr>
                <a:spLocks noChangeArrowheads="1"/>
              </p:cNvSpPr>
              <p:nvPr/>
            </p:nvSpPr>
            <p:spPr bwMode="auto">
              <a:xfrm>
                <a:off x="2344" y="1897"/>
                <a:ext cx="5" cy="1569"/>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6" name="Rectangle 172"/>
              <p:cNvSpPr>
                <a:spLocks noChangeArrowheads="1"/>
              </p:cNvSpPr>
              <p:nvPr/>
            </p:nvSpPr>
            <p:spPr bwMode="auto">
              <a:xfrm>
                <a:off x="2349" y="1897"/>
                <a:ext cx="5" cy="1569"/>
              </a:xfrm>
              <a:prstGeom prst="rect">
                <a:avLst/>
              </a:prstGeom>
              <a:solidFill>
                <a:srgbClr val="79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7" name="Rectangle 173"/>
              <p:cNvSpPr>
                <a:spLocks noChangeArrowheads="1"/>
              </p:cNvSpPr>
              <p:nvPr/>
            </p:nvSpPr>
            <p:spPr bwMode="auto">
              <a:xfrm>
                <a:off x="2354" y="1897"/>
                <a:ext cx="5" cy="1569"/>
              </a:xfrm>
              <a:prstGeom prst="rect">
                <a:avLst/>
              </a:prstGeom>
              <a:solidFill>
                <a:srgbClr val="7A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8" name="Rectangle 174"/>
              <p:cNvSpPr>
                <a:spLocks noChangeArrowheads="1"/>
              </p:cNvSpPr>
              <p:nvPr/>
            </p:nvSpPr>
            <p:spPr bwMode="auto">
              <a:xfrm>
                <a:off x="2359" y="1897"/>
                <a:ext cx="5" cy="1569"/>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799" name="Rectangle 175"/>
              <p:cNvSpPr>
                <a:spLocks noChangeArrowheads="1"/>
              </p:cNvSpPr>
              <p:nvPr/>
            </p:nvSpPr>
            <p:spPr bwMode="auto">
              <a:xfrm>
                <a:off x="2364" y="1897"/>
                <a:ext cx="5" cy="1569"/>
              </a:xfrm>
              <a:prstGeom prst="rect">
                <a:avLst/>
              </a:prstGeom>
              <a:solidFill>
                <a:srgbClr val="7D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0" name="Rectangle 176"/>
              <p:cNvSpPr>
                <a:spLocks noChangeArrowheads="1"/>
              </p:cNvSpPr>
              <p:nvPr/>
            </p:nvSpPr>
            <p:spPr bwMode="auto">
              <a:xfrm>
                <a:off x="2369" y="1897"/>
                <a:ext cx="6" cy="1569"/>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1" name="Rectangle 177"/>
              <p:cNvSpPr>
                <a:spLocks noChangeArrowheads="1"/>
              </p:cNvSpPr>
              <p:nvPr/>
            </p:nvSpPr>
            <p:spPr bwMode="auto">
              <a:xfrm>
                <a:off x="2375" y="1897"/>
                <a:ext cx="5" cy="1569"/>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2" name="Rectangle 178"/>
              <p:cNvSpPr>
                <a:spLocks noChangeArrowheads="1"/>
              </p:cNvSpPr>
              <p:nvPr/>
            </p:nvSpPr>
            <p:spPr bwMode="auto">
              <a:xfrm>
                <a:off x="2380" y="1897"/>
                <a:ext cx="5" cy="1569"/>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3" name="Rectangle 179"/>
              <p:cNvSpPr>
                <a:spLocks noChangeArrowheads="1"/>
              </p:cNvSpPr>
              <p:nvPr/>
            </p:nvSpPr>
            <p:spPr bwMode="auto">
              <a:xfrm>
                <a:off x="2385" y="1897"/>
                <a:ext cx="5" cy="1569"/>
              </a:xfrm>
              <a:prstGeom prst="rect">
                <a:avLst/>
              </a:prstGeom>
              <a:solidFill>
                <a:srgbClr val="8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4" name="Rectangle 180"/>
              <p:cNvSpPr>
                <a:spLocks noChangeArrowheads="1"/>
              </p:cNvSpPr>
              <p:nvPr/>
            </p:nvSpPr>
            <p:spPr bwMode="auto">
              <a:xfrm>
                <a:off x="2390" y="1897"/>
                <a:ext cx="5" cy="1569"/>
              </a:xfrm>
              <a:prstGeom prst="rect">
                <a:avLst/>
              </a:prstGeom>
              <a:solidFill>
                <a:srgbClr val="848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5" name="Rectangle 181"/>
              <p:cNvSpPr>
                <a:spLocks noChangeArrowheads="1"/>
              </p:cNvSpPr>
              <p:nvPr/>
            </p:nvSpPr>
            <p:spPr bwMode="auto">
              <a:xfrm>
                <a:off x="2395" y="1897"/>
                <a:ext cx="5" cy="1569"/>
              </a:xfrm>
              <a:prstGeom prst="rect">
                <a:avLst/>
              </a:prstGeom>
              <a:solidFill>
                <a:srgbClr val="87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6" name="Rectangle 182"/>
              <p:cNvSpPr>
                <a:spLocks noChangeArrowheads="1"/>
              </p:cNvSpPr>
              <p:nvPr/>
            </p:nvSpPr>
            <p:spPr bwMode="auto">
              <a:xfrm>
                <a:off x="2400" y="1897"/>
                <a:ext cx="5" cy="1569"/>
              </a:xfrm>
              <a:prstGeom prst="rect">
                <a:avLst/>
              </a:prstGeom>
              <a:solidFill>
                <a:srgbClr val="88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7" name="Rectangle 183"/>
              <p:cNvSpPr>
                <a:spLocks noChangeArrowheads="1"/>
              </p:cNvSpPr>
              <p:nvPr/>
            </p:nvSpPr>
            <p:spPr bwMode="auto">
              <a:xfrm>
                <a:off x="2405" y="1897"/>
                <a:ext cx="5" cy="1569"/>
              </a:xfrm>
              <a:prstGeom prst="rect">
                <a:avLst/>
              </a:prstGeom>
              <a:solidFill>
                <a:srgbClr val="8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8" name="Rectangle 184"/>
              <p:cNvSpPr>
                <a:spLocks noChangeArrowheads="1"/>
              </p:cNvSpPr>
              <p:nvPr/>
            </p:nvSpPr>
            <p:spPr bwMode="auto">
              <a:xfrm>
                <a:off x="2410" y="1897"/>
                <a:ext cx="6" cy="1569"/>
              </a:xfrm>
              <a:prstGeom prst="rect">
                <a:avLst/>
              </a:prstGeom>
              <a:solidFill>
                <a:srgbClr val="8D8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09" name="Rectangle 185"/>
              <p:cNvSpPr>
                <a:spLocks noChangeArrowheads="1"/>
              </p:cNvSpPr>
              <p:nvPr/>
            </p:nvSpPr>
            <p:spPr bwMode="auto">
              <a:xfrm>
                <a:off x="2416" y="1897"/>
                <a:ext cx="5" cy="1569"/>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0" name="Rectangle 186"/>
              <p:cNvSpPr>
                <a:spLocks noChangeArrowheads="1"/>
              </p:cNvSpPr>
              <p:nvPr/>
            </p:nvSpPr>
            <p:spPr bwMode="auto">
              <a:xfrm>
                <a:off x="2421" y="1897"/>
                <a:ext cx="5" cy="1569"/>
              </a:xfrm>
              <a:prstGeom prst="rect">
                <a:avLst/>
              </a:prstGeom>
              <a:solidFill>
                <a:srgbClr val="91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1" name="Rectangle 187"/>
              <p:cNvSpPr>
                <a:spLocks noChangeArrowheads="1"/>
              </p:cNvSpPr>
              <p:nvPr/>
            </p:nvSpPr>
            <p:spPr bwMode="auto">
              <a:xfrm>
                <a:off x="2426" y="1897"/>
                <a:ext cx="5" cy="1569"/>
              </a:xfrm>
              <a:prstGeom prst="rect">
                <a:avLst/>
              </a:prstGeom>
              <a:solidFill>
                <a:srgbClr val="94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2" name="Rectangle 188"/>
              <p:cNvSpPr>
                <a:spLocks noChangeArrowheads="1"/>
              </p:cNvSpPr>
              <p:nvPr/>
            </p:nvSpPr>
            <p:spPr bwMode="auto">
              <a:xfrm>
                <a:off x="2431" y="1897"/>
                <a:ext cx="5" cy="1569"/>
              </a:xfrm>
              <a:prstGeom prst="rect">
                <a:avLst/>
              </a:prstGeom>
              <a:solidFill>
                <a:srgbClr val="96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3" name="Rectangle 189"/>
              <p:cNvSpPr>
                <a:spLocks noChangeArrowheads="1"/>
              </p:cNvSpPr>
              <p:nvPr/>
            </p:nvSpPr>
            <p:spPr bwMode="auto">
              <a:xfrm>
                <a:off x="2436" y="1897"/>
                <a:ext cx="5" cy="1569"/>
              </a:xfrm>
              <a:prstGeom prst="rect">
                <a:avLst/>
              </a:prstGeom>
              <a:solidFill>
                <a:srgbClr val="99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4" name="Rectangle 190"/>
              <p:cNvSpPr>
                <a:spLocks noChangeArrowheads="1"/>
              </p:cNvSpPr>
              <p:nvPr/>
            </p:nvSpPr>
            <p:spPr bwMode="auto">
              <a:xfrm>
                <a:off x="2441" y="1897"/>
                <a:ext cx="5" cy="1569"/>
              </a:xfrm>
              <a:prstGeom prst="rect">
                <a:avLst/>
              </a:prstGeom>
              <a:solidFill>
                <a:srgbClr val="9C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5" name="Rectangle 191"/>
              <p:cNvSpPr>
                <a:spLocks noChangeArrowheads="1"/>
              </p:cNvSpPr>
              <p:nvPr/>
            </p:nvSpPr>
            <p:spPr bwMode="auto">
              <a:xfrm>
                <a:off x="2446" y="1897"/>
                <a:ext cx="6" cy="1569"/>
              </a:xfrm>
              <a:prstGeom prst="rect">
                <a:avLst/>
              </a:prstGeom>
              <a:solidFill>
                <a:srgbClr val="9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6" name="Rectangle 192"/>
              <p:cNvSpPr>
                <a:spLocks noChangeArrowheads="1"/>
              </p:cNvSpPr>
              <p:nvPr/>
            </p:nvSpPr>
            <p:spPr bwMode="auto">
              <a:xfrm>
                <a:off x="2452" y="1897"/>
                <a:ext cx="5" cy="1569"/>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7" name="Rectangle 193"/>
              <p:cNvSpPr>
                <a:spLocks noChangeArrowheads="1"/>
              </p:cNvSpPr>
              <p:nvPr/>
            </p:nvSpPr>
            <p:spPr bwMode="auto">
              <a:xfrm>
                <a:off x="2457" y="1897"/>
                <a:ext cx="5" cy="1569"/>
              </a:xfrm>
              <a:prstGeom prst="rect">
                <a:avLst/>
              </a:prstGeom>
              <a:solidFill>
                <a:srgbClr val="A5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8" name="Rectangle 194"/>
              <p:cNvSpPr>
                <a:spLocks noChangeArrowheads="1"/>
              </p:cNvSpPr>
              <p:nvPr/>
            </p:nvSpPr>
            <p:spPr bwMode="auto">
              <a:xfrm>
                <a:off x="2462" y="1897"/>
                <a:ext cx="5" cy="1569"/>
              </a:xfrm>
              <a:prstGeom prst="rect">
                <a:avLst/>
              </a:prstGeom>
              <a:solidFill>
                <a:srgbClr val="A7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19" name="Rectangle 195"/>
              <p:cNvSpPr>
                <a:spLocks noChangeArrowheads="1"/>
              </p:cNvSpPr>
              <p:nvPr/>
            </p:nvSpPr>
            <p:spPr bwMode="auto">
              <a:xfrm>
                <a:off x="2467" y="1897"/>
                <a:ext cx="5" cy="1569"/>
              </a:xfrm>
              <a:prstGeom prst="rect">
                <a:avLst/>
              </a:prstGeom>
              <a:solidFill>
                <a:srgbClr val="AB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0" name="Rectangle 196"/>
              <p:cNvSpPr>
                <a:spLocks noChangeArrowheads="1"/>
              </p:cNvSpPr>
              <p:nvPr/>
            </p:nvSpPr>
            <p:spPr bwMode="auto">
              <a:xfrm>
                <a:off x="2472" y="1897"/>
                <a:ext cx="5" cy="1569"/>
              </a:xfrm>
              <a:prstGeom prst="rect">
                <a:avLst/>
              </a:prstGeom>
              <a:solidFill>
                <a:srgbClr val="AD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1" name="Rectangle 197"/>
              <p:cNvSpPr>
                <a:spLocks noChangeArrowheads="1"/>
              </p:cNvSpPr>
              <p:nvPr/>
            </p:nvSpPr>
            <p:spPr bwMode="auto">
              <a:xfrm>
                <a:off x="2477" y="1897"/>
                <a:ext cx="5" cy="1569"/>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2" name="Rectangle 198"/>
              <p:cNvSpPr>
                <a:spLocks noChangeArrowheads="1"/>
              </p:cNvSpPr>
              <p:nvPr/>
            </p:nvSpPr>
            <p:spPr bwMode="auto">
              <a:xfrm>
                <a:off x="2482" y="1897"/>
                <a:ext cx="5" cy="1569"/>
              </a:xfrm>
              <a:prstGeom prst="rect">
                <a:avLst/>
              </a:prstGeom>
              <a:solidFill>
                <a:srgbClr val="B4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3" name="Rectangle 199"/>
              <p:cNvSpPr>
                <a:spLocks noChangeArrowheads="1"/>
              </p:cNvSpPr>
              <p:nvPr/>
            </p:nvSpPr>
            <p:spPr bwMode="auto">
              <a:xfrm>
                <a:off x="2487" y="1897"/>
                <a:ext cx="6" cy="1569"/>
              </a:xfrm>
              <a:prstGeom prst="rect">
                <a:avLst/>
              </a:prstGeom>
              <a:solidFill>
                <a:srgbClr val="B7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4" name="Rectangle 200"/>
              <p:cNvSpPr>
                <a:spLocks noChangeArrowheads="1"/>
              </p:cNvSpPr>
              <p:nvPr/>
            </p:nvSpPr>
            <p:spPr bwMode="auto">
              <a:xfrm>
                <a:off x="2493" y="1897"/>
                <a:ext cx="5" cy="1569"/>
              </a:xfrm>
              <a:prstGeom prst="rect">
                <a:avLst/>
              </a:prstGeom>
              <a:solidFill>
                <a:srgbClr val="BA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5" name="Rectangle 201"/>
              <p:cNvSpPr>
                <a:spLocks noChangeArrowheads="1"/>
              </p:cNvSpPr>
              <p:nvPr/>
            </p:nvSpPr>
            <p:spPr bwMode="auto">
              <a:xfrm>
                <a:off x="2498" y="1897"/>
                <a:ext cx="5" cy="1569"/>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6" name="Rectangle 202"/>
              <p:cNvSpPr>
                <a:spLocks noChangeArrowheads="1"/>
              </p:cNvSpPr>
              <p:nvPr/>
            </p:nvSpPr>
            <p:spPr bwMode="auto">
              <a:xfrm>
                <a:off x="2503" y="1897"/>
                <a:ext cx="5" cy="1569"/>
              </a:xfrm>
              <a:prstGeom prst="rect">
                <a:avLst/>
              </a:prstGeom>
              <a:solidFill>
                <a:srgbClr val="C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7" name="Rectangle 203"/>
              <p:cNvSpPr>
                <a:spLocks noChangeArrowheads="1"/>
              </p:cNvSpPr>
              <p:nvPr/>
            </p:nvSpPr>
            <p:spPr bwMode="auto">
              <a:xfrm>
                <a:off x="2508" y="1897"/>
                <a:ext cx="5" cy="1569"/>
              </a:xfrm>
              <a:prstGeom prst="rect">
                <a:avLst/>
              </a:prstGeom>
              <a:solidFill>
                <a:srgbClr val="C3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8" name="Rectangle 204"/>
              <p:cNvSpPr>
                <a:spLocks noChangeArrowheads="1"/>
              </p:cNvSpPr>
              <p:nvPr/>
            </p:nvSpPr>
            <p:spPr bwMode="auto">
              <a:xfrm>
                <a:off x="2513" y="1897"/>
                <a:ext cx="5" cy="1569"/>
              </a:xfrm>
              <a:prstGeom prst="rect">
                <a:avLst/>
              </a:prstGeom>
              <a:solidFill>
                <a:srgbClr val="C7C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29" name="Rectangle 205"/>
              <p:cNvSpPr>
                <a:spLocks noChangeArrowheads="1"/>
              </p:cNvSpPr>
              <p:nvPr/>
            </p:nvSpPr>
            <p:spPr bwMode="auto">
              <a:xfrm>
                <a:off x="2518" y="1897"/>
                <a:ext cx="5" cy="1569"/>
              </a:xfrm>
              <a:prstGeom prst="rect">
                <a:avLst/>
              </a:prstGeom>
              <a:solidFill>
                <a:srgbClr val="C9C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0" name="Rectangle 206"/>
              <p:cNvSpPr>
                <a:spLocks noChangeArrowheads="1"/>
              </p:cNvSpPr>
              <p:nvPr/>
            </p:nvSpPr>
            <p:spPr bwMode="auto">
              <a:xfrm>
                <a:off x="2523" y="1897"/>
                <a:ext cx="5" cy="1569"/>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1" name="Rectangle 207"/>
              <p:cNvSpPr>
                <a:spLocks noChangeArrowheads="1"/>
              </p:cNvSpPr>
              <p:nvPr/>
            </p:nvSpPr>
            <p:spPr bwMode="auto">
              <a:xfrm>
                <a:off x="2528" y="1897"/>
                <a:ext cx="6" cy="1569"/>
              </a:xfrm>
              <a:prstGeom prst="rect">
                <a:avLst/>
              </a:prstGeom>
              <a:solidFill>
                <a:srgbClr val="CF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2" name="Rectangle 208"/>
              <p:cNvSpPr>
                <a:spLocks noChangeArrowheads="1"/>
              </p:cNvSpPr>
              <p:nvPr/>
            </p:nvSpPr>
            <p:spPr bwMode="auto">
              <a:xfrm>
                <a:off x="2534" y="1897"/>
                <a:ext cx="5" cy="1569"/>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3" name="Rectangle 209"/>
              <p:cNvSpPr>
                <a:spLocks noChangeArrowheads="1"/>
              </p:cNvSpPr>
              <p:nvPr/>
            </p:nvSpPr>
            <p:spPr bwMode="auto">
              <a:xfrm>
                <a:off x="2539" y="1897"/>
                <a:ext cx="5" cy="1569"/>
              </a:xfrm>
              <a:prstGeom prst="rect">
                <a:avLst/>
              </a:prstGeom>
              <a:solidFill>
                <a:srgbClr val="D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4" name="Rectangle 210"/>
              <p:cNvSpPr>
                <a:spLocks noChangeArrowheads="1"/>
              </p:cNvSpPr>
              <p:nvPr/>
            </p:nvSpPr>
            <p:spPr bwMode="auto">
              <a:xfrm>
                <a:off x="2544" y="1897"/>
                <a:ext cx="5" cy="1569"/>
              </a:xfrm>
              <a:prstGeom prst="rect">
                <a:avLst/>
              </a:prstGeom>
              <a:solidFill>
                <a:srgbClr val="D7D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5" name="Rectangle 211"/>
              <p:cNvSpPr>
                <a:spLocks noChangeArrowheads="1"/>
              </p:cNvSpPr>
              <p:nvPr/>
            </p:nvSpPr>
            <p:spPr bwMode="auto">
              <a:xfrm>
                <a:off x="2549" y="1897"/>
                <a:ext cx="5" cy="1569"/>
              </a:xfrm>
              <a:prstGeom prst="rect">
                <a:avLst/>
              </a:prstGeom>
              <a:solidFill>
                <a:srgbClr val="D9D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6" name="Rectangle 212"/>
              <p:cNvSpPr>
                <a:spLocks noChangeArrowheads="1"/>
              </p:cNvSpPr>
              <p:nvPr/>
            </p:nvSpPr>
            <p:spPr bwMode="auto">
              <a:xfrm>
                <a:off x="2554" y="1897"/>
                <a:ext cx="5" cy="1569"/>
              </a:xfrm>
              <a:prstGeom prst="rect">
                <a:avLst/>
              </a:prstGeom>
              <a:solidFill>
                <a:srgbClr val="DCD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7" name="Rectangle 213"/>
              <p:cNvSpPr>
                <a:spLocks noChangeArrowheads="1"/>
              </p:cNvSpPr>
              <p:nvPr/>
            </p:nvSpPr>
            <p:spPr bwMode="auto">
              <a:xfrm>
                <a:off x="2559" y="1897"/>
                <a:ext cx="5" cy="1569"/>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8" name="Rectangle 214"/>
              <p:cNvSpPr>
                <a:spLocks noChangeArrowheads="1"/>
              </p:cNvSpPr>
              <p:nvPr/>
            </p:nvSpPr>
            <p:spPr bwMode="auto">
              <a:xfrm>
                <a:off x="2564" y="1897"/>
                <a:ext cx="5" cy="1569"/>
              </a:xfrm>
              <a:prstGeom prst="rect">
                <a:avLst/>
              </a:prstGeom>
              <a:solidFill>
                <a:srgbClr val="E1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39" name="Rectangle 215"/>
              <p:cNvSpPr>
                <a:spLocks noChangeArrowheads="1"/>
              </p:cNvSpPr>
              <p:nvPr/>
            </p:nvSpPr>
            <p:spPr bwMode="auto">
              <a:xfrm>
                <a:off x="2569" y="1897"/>
                <a:ext cx="6" cy="1569"/>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0" name="Rectangle 216"/>
              <p:cNvSpPr>
                <a:spLocks noChangeArrowheads="1"/>
              </p:cNvSpPr>
              <p:nvPr/>
            </p:nvSpPr>
            <p:spPr bwMode="auto">
              <a:xfrm>
                <a:off x="2575" y="1897"/>
                <a:ext cx="5" cy="1569"/>
              </a:xfrm>
              <a:prstGeom prst="rect">
                <a:avLst/>
              </a:prstGeom>
              <a:solidFill>
                <a:srgbClr val="E5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1" name="Rectangle 217"/>
              <p:cNvSpPr>
                <a:spLocks noChangeArrowheads="1"/>
              </p:cNvSpPr>
              <p:nvPr/>
            </p:nvSpPr>
            <p:spPr bwMode="auto">
              <a:xfrm>
                <a:off x="2580" y="1897"/>
                <a:ext cx="5" cy="1569"/>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2" name="Rectangle 218"/>
              <p:cNvSpPr>
                <a:spLocks noChangeArrowheads="1"/>
              </p:cNvSpPr>
              <p:nvPr/>
            </p:nvSpPr>
            <p:spPr bwMode="auto">
              <a:xfrm>
                <a:off x="2585" y="1897"/>
                <a:ext cx="5" cy="1569"/>
              </a:xfrm>
              <a:prstGeom prst="rect">
                <a:avLst/>
              </a:prstGeom>
              <a:solidFill>
                <a:srgbClr val="E9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3" name="Rectangle 219"/>
              <p:cNvSpPr>
                <a:spLocks noChangeArrowheads="1"/>
              </p:cNvSpPr>
              <p:nvPr/>
            </p:nvSpPr>
            <p:spPr bwMode="auto">
              <a:xfrm>
                <a:off x="2590" y="1897"/>
                <a:ext cx="5" cy="1569"/>
              </a:xfrm>
              <a:prstGeom prst="rect">
                <a:avLst/>
              </a:prstGeom>
              <a:solidFill>
                <a:srgbClr val="EBE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4" name="Rectangle 220"/>
              <p:cNvSpPr>
                <a:spLocks noChangeArrowheads="1"/>
              </p:cNvSpPr>
              <p:nvPr/>
            </p:nvSpPr>
            <p:spPr bwMode="auto">
              <a:xfrm>
                <a:off x="2595" y="1897"/>
                <a:ext cx="5" cy="1569"/>
              </a:xfrm>
              <a:prstGeom prst="rect">
                <a:avLst/>
              </a:prstGeom>
              <a:solidFill>
                <a:srgbClr val="EDE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5" name="Rectangle 221"/>
              <p:cNvSpPr>
                <a:spLocks noChangeArrowheads="1"/>
              </p:cNvSpPr>
              <p:nvPr/>
            </p:nvSpPr>
            <p:spPr bwMode="auto">
              <a:xfrm>
                <a:off x="2600" y="1897"/>
                <a:ext cx="5" cy="1569"/>
              </a:xfrm>
              <a:prstGeom prst="rect">
                <a:avLst/>
              </a:prstGeom>
              <a:solidFill>
                <a:srgbClr val="EEE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6" name="Rectangle 222"/>
              <p:cNvSpPr>
                <a:spLocks noChangeArrowheads="1"/>
              </p:cNvSpPr>
              <p:nvPr/>
            </p:nvSpPr>
            <p:spPr bwMode="auto">
              <a:xfrm>
                <a:off x="2605" y="1897"/>
                <a:ext cx="5" cy="1569"/>
              </a:xfrm>
              <a:prstGeom prst="rect">
                <a:avLst/>
              </a:prstGeom>
              <a:solidFill>
                <a:srgbClr val="F0F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7" name="Rectangle 223"/>
              <p:cNvSpPr>
                <a:spLocks noChangeArrowheads="1"/>
              </p:cNvSpPr>
              <p:nvPr/>
            </p:nvSpPr>
            <p:spPr bwMode="auto">
              <a:xfrm>
                <a:off x="2610" y="1897"/>
                <a:ext cx="6" cy="1569"/>
              </a:xfrm>
              <a:prstGeom prst="rect">
                <a:avLst/>
              </a:prstGeom>
              <a:solidFill>
                <a:srgbClr val="F1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8" name="Rectangle 224"/>
              <p:cNvSpPr>
                <a:spLocks noChangeArrowheads="1"/>
              </p:cNvSpPr>
              <p:nvPr/>
            </p:nvSpPr>
            <p:spPr bwMode="auto">
              <a:xfrm>
                <a:off x="2616" y="1897"/>
                <a:ext cx="5" cy="1569"/>
              </a:xfrm>
              <a:prstGeom prst="rect">
                <a:avLst/>
              </a:prstGeom>
              <a:solidFill>
                <a:srgbClr val="F2F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49" name="Rectangle 225"/>
              <p:cNvSpPr>
                <a:spLocks noChangeArrowheads="1"/>
              </p:cNvSpPr>
              <p:nvPr/>
            </p:nvSpPr>
            <p:spPr bwMode="auto">
              <a:xfrm>
                <a:off x="2621" y="1897"/>
                <a:ext cx="5" cy="1569"/>
              </a:xfrm>
              <a:prstGeom prst="rect">
                <a:avLst/>
              </a:prstGeom>
              <a:solidFill>
                <a:srgbClr val="F4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0" name="Rectangle 226"/>
              <p:cNvSpPr>
                <a:spLocks noChangeArrowheads="1"/>
              </p:cNvSpPr>
              <p:nvPr/>
            </p:nvSpPr>
            <p:spPr bwMode="auto">
              <a:xfrm>
                <a:off x="2626" y="1897"/>
                <a:ext cx="5" cy="1569"/>
              </a:xfrm>
              <a:prstGeom prst="rect">
                <a:avLst/>
              </a:prstGeom>
              <a:solidFill>
                <a:srgbClr val="F5F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1" name="Rectangle 227"/>
              <p:cNvSpPr>
                <a:spLocks noChangeArrowheads="1"/>
              </p:cNvSpPr>
              <p:nvPr/>
            </p:nvSpPr>
            <p:spPr bwMode="auto">
              <a:xfrm>
                <a:off x="2631" y="1897"/>
                <a:ext cx="5" cy="1569"/>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2" name="Rectangle 228"/>
              <p:cNvSpPr>
                <a:spLocks noChangeArrowheads="1"/>
              </p:cNvSpPr>
              <p:nvPr/>
            </p:nvSpPr>
            <p:spPr bwMode="auto">
              <a:xfrm>
                <a:off x="2636" y="1897"/>
                <a:ext cx="5" cy="1569"/>
              </a:xfrm>
              <a:prstGeom prst="rect">
                <a:avLst/>
              </a:prstGeom>
              <a:solidFill>
                <a:srgbClr val="F7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3" name="Rectangle 229"/>
              <p:cNvSpPr>
                <a:spLocks noChangeArrowheads="1"/>
              </p:cNvSpPr>
              <p:nvPr/>
            </p:nvSpPr>
            <p:spPr bwMode="auto">
              <a:xfrm>
                <a:off x="2641" y="1897"/>
                <a:ext cx="5" cy="1569"/>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4" name="Rectangle 230"/>
              <p:cNvSpPr>
                <a:spLocks noChangeArrowheads="1"/>
              </p:cNvSpPr>
              <p:nvPr/>
            </p:nvSpPr>
            <p:spPr bwMode="auto">
              <a:xfrm>
                <a:off x="2646" y="1897"/>
                <a:ext cx="6" cy="1569"/>
              </a:xfrm>
              <a:prstGeom prst="rect">
                <a:avLst/>
              </a:prstGeom>
              <a:solidFill>
                <a:srgbClr val="F9F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5" name="Rectangle 231"/>
              <p:cNvSpPr>
                <a:spLocks noChangeArrowheads="1"/>
              </p:cNvSpPr>
              <p:nvPr/>
            </p:nvSpPr>
            <p:spPr bwMode="auto">
              <a:xfrm>
                <a:off x="2652" y="1897"/>
                <a:ext cx="5" cy="1569"/>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6" name="Rectangle 232"/>
              <p:cNvSpPr>
                <a:spLocks noChangeArrowheads="1"/>
              </p:cNvSpPr>
              <p:nvPr/>
            </p:nvSpPr>
            <p:spPr bwMode="auto">
              <a:xfrm>
                <a:off x="2657" y="1897"/>
                <a:ext cx="5" cy="1569"/>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7" name="Rectangle 233"/>
              <p:cNvSpPr>
                <a:spLocks noChangeArrowheads="1"/>
              </p:cNvSpPr>
              <p:nvPr/>
            </p:nvSpPr>
            <p:spPr bwMode="auto">
              <a:xfrm>
                <a:off x="2662" y="1897"/>
                <a:ext cx="5" cy="1569"/>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8" name="Rectangle 234"/>
              <p:cNvSpPr>
                <a:spLocks noChangeArrowheads="1"/>
              </p:cNvSpPr>
              <p:nvPr/>
            </p:nvSpPr>
            <p:spPr bwMode="auto">
              <a:xfrm>
                <a:off x="2667" y="1897"/>
                <a:ext cx="5" cy="1569"/>
              </a:xfrm>
              <a:prstGeom prst="rect">
                <a:avLst/>
              </a:prstGeom>
              <a:solidFill>
                <a:srgbClr val="FCF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59" name="Rectangle 235"/>
              <p:cNvSpPr>
                <a:spLocks noChangeArrowheads="1"/>
              </p:cNvSpPr>
              <p:nvPr/>
            </p:nvSpPr>
            <p:spPr bwMode="auto">
              <a:xfrm>
                <a:off x="2672" y="1897"/>
                <a:ext cx="5" cy="1569"/>
              </a:xfrm>
              <a:prstGeom prst="rect">
                <a:avLst/>
              </a:prstGeom>
              <a:solidFill>
                <a:srgbClr val="FCF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0" name="Rectangle 236"/>
              <p:cNvSpPr>
                <a:spLocks noChangeArrowheads="1"/>
              </p:cNvSpPr>
              <p:nvPr/>
            </p:nvSpPr>
            <p:spPr bwMode="auto">
              <a:xfrm>
                <a:off x="2677" y="1897"/>
                <a:ext cx="5" cy="1569"/>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1" name="Rectangle 237"/>
              <p:cNvSpPr>
                <a:spLocks noChangeArrowheads="1"/>
              </p:cNvSpPr>
              <p:nvPr/>
            </p:nvSpPr>
            <p:spPr bwMode="auto">
              <a:xfrm>
                <a:off x="2682" y="1897"/>
                <a:ext cx="5" cy="1569"/>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2" name="Rectangle 238"/>
              <p:cNvSpPr>
                <a:spLocks noChangeArrowheads="1"/>
              </p:cNvSpPr>
              <p:nvPr/>
            </p:nvSpPr>
            <p:spPr bwMode="auto">
              <a:xfrm>
                <a:off x="2687" y="1897"/>
                <a:ext cx="6" cy="1569"/>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3" name="Rectangle 239"/>
              <p:cNvSpPr>
                <a:spLocks noChangeArrowheads="1"/>
              </p:cNvSpPr>
              <p:nvPr/>
            </p:nvSpPr>
            <p:spPr bwMode="auto">
              <a:xfrm>
                <a:off x="2693" y="1897"/>
                <a:ext cx="5" cy="1569"/>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4" name="Rectangle 240"/>
              <p:cNvSpPr>
                <a:spLocks noChangeArrowheads="1"/>
              </p:cNvSpPr>
              <p:nvPr/>
            </p:nvSpPr>
            <p:spPr bwMode="auto">
              <a:xfrm>
                <a:off x="2698" y="1897"/>
                <a:ext cx="5" cy="15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5" name="Rectangle 241"/>
              <p:cNvSpPr>
                <a:spLocks noChangeArrowheads="1"/>
              </p:cNvSpPr>
              <p:nvPr/>
            </p:nvSpPr>
            <p:spPr bwMode="auto">
              <a:xfrm>
                <a:off x="2703" y="1897"/>
                <a:ext cx="5" cy="15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6" name="Rectangle 242"/>
              <p:cNvSpPr>
                <a:spLocks noChangeArrowheads="1"/>
              </p:cNvSpPr>
              <p:nvPr/>
            </p:nvSpPr>
            <p:spPr bwMode="auto">
              <a:xfrm>
                <a:off x="2708" y="1897"/>
                <a:ext cx="5" cy="1569"/>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7" name="Rectangle 243"/>
              <p:cNvSpPr>
                <a:spLocks noChangeArrowheads="1"/>
              </p:cNvSpPr>
              <p:nvPr/>
            </p:nvSpPr>
            <p:spPr bwMode="auto">
              <a:xfrm>
                <a:off x="2713" y="1897"/>
                <a:ext cx="5" cy="1569"/>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8" name="Rectangle 244"/>
              <p:cNvSpPr>
                <a:spLocks noChangeArrowheads="1"/>
              </p:cNvSpPr>
              <p:nvPr/>
            </p:nvSpPr>
            <p:spPr bwMode="auto">
              <a:xfrm>
                <a:off x="2718" y="1897"/>
                <a:ext cx="5" cy="1569"/>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69" name="Rectangle 245"/>
              <p:cNvSpPr>
                <a:spLocks noChangeArrowheads="1"/>
              </p:cNvSpPr>
              <p:nvPr/>
            </p:nvSpPr>
            <p:spPr bwMode="auto">
              <a:xfrm>
                <a:off x="2723" y="1897"/>
                <a:ext cx="5" cy="1569"/>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0" name="Rectangle 246"/>
              <p:cNvSpPr>
                <a:spLocks noChangeArrowheads="1"/>
              </p:cNvSpPr>
              <p:nvPr/>
            </p:nvSpPr>
            <p:spPr bwMode="auto">
              <a:xfrm>
                <a:off x="2728" y="1897"/>
                <a:ext cx="6" cy="1569"/>
              </a:xfrm>
              <a:prstGeom prst="rect">
                <a:avLst/>
              </a:prstGeom>
              <a:solidFill>
                <a:srgbClr val="FCF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1" name="Rectangle 247"/>
              <p:cNvSpPr>
                <a:spLocks noChangeArrowheads="1"/>
              </p:cNvSpPr>
              <p:nvPr/>
            </p:nvSpPr>
            <p:spPr bwMode="auto">
              <a:xfrm>
                <a:off x="2734" y="1897"/>
                <a:ext cx="5" cy="1569"/>
              </a:xfrm>
              <a:prstGeom prst="rect">
                <a:avLst/>
              </a:prstGeom>
              <a:solidFill>
                <a:srgbClr val="FCF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2" name="Rectangle 248"/>
              <p:cNvSpPr>
                <a:spLocks noChangeArrowheads="1"/>
              </p:cNvSpPr>
              <p:nvPr/>
            </p:nvSpPr>
            <p:spPr bwMode="auto">
              <a:xfrm>
                <a:off x="2739" y="1897"/>
                <a:ext cx="5" cy="1569"/>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3" name="Rectangle 249"/>
              <p:cNvSpPr>
                <a:spLocks noChangeArrowheads="1"/>
              </p:cNvSpPr>
              <p:nvPr/>
            </p:nvSpPr>
            <p:spPr bwMode="auto">
              <a:xfrm>
                <a:off x="2744" y="1897"/>
                <a:ext cx="5" cy="1569"/>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4" name="Rectangle 250"/>
              <p:cNvSpPr>
                <a:spLocks noChangeArrowheads="1"/>
              </p:cNvSpPr>
              <p:nvPr/>
            </p:nvSpPr>
            <p:spPr bwMode="auto">
              <a:xfrm>
                <a:off x="2749" y="1897"/>
                <a:ext cx="5" cy="1569"/>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5" name="Rectangle 251"/>
              <p:cNvSpPr>
                <a:spLocks noChangeArrowheads="1"/>
              </p:cNvSpPr>
              <p:nvPr/>
            </p:nvSpPr>
            <p:spPr bwMode="auto">
              <a:xfrm>
                <a:off x="2754" y="1897"/>
                <a:ext cx="5" cy="1569"/>
              </a:xfrm>
              <a:prstGeom prst="rect">
                <a:avLst/>
              </a:prstGeom>
              <a:solidFill>
                <a:srgbClr val="F9F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6" name="Rectangle 252"/>
              <p:cNvSpPr>
                <a:spLocks noChangeArrowheads="1"/>
              </p:cNvSpPr>
              <p:nvPr/>
            </p:nvSpPr>
            <p:spPr bwMode="auto">
              <a:xfrm>
                <a:off x="2759" y="1897"/>
                <a:ext cx="5" cy="1569"/>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7" name="Rectangle 253"/>
              <p:cNvSpPr>
                <a:spLocks noChangeArrowheads="1"/>
              </p:cNvSpPr>
              <p:nvPr/>
            </p:nvSpPr>
            <p:spPr bwMode="auto">
              <a:xfrm>
                <a:off x="2764" y="1897"/>
                <a:ext cx="5" cy="1569"/>
              </a:xfrm>
              <a:prstGeom prst="rect">
                <a:avLst/>
              </a:prstGeom>
              <a:solidFill>
                <a:srgbClr val="F7F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8" name="Rectangle 254"/>
              <p:cNvSpPr>
                <a:spLocks noChangeArrowheads="1"/>
              </p:cNvSpPr>
              <p:nvPr/>
            </p:nvSpPr>
            <p:spPr bwMode="auto">
              <a:xfrm>
                <a:off x="2769" y="1897"/>
                <a:ext cx="6" cy="1569"/>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79" name="Rectangle 255"/>
              <p:cNvSpPr>
                <a:spLocks noChangeArrowheads="1"/>
              </p:cNvSpPr>
              <p:nvPr/>
            </p:nvSpPr>
            <p:spPr bwMode="auto">
              <a:xfrm>
                <a:off x="2775" y="1897"/>
                <a:ext cx="5" cy="1569"/>
              </a:xfrm>
              <a:prstGeom prst="rect">
                <a:avLst/>
              </a:prstGeom>
              <a:solidFill>
                <a:srgbClr val="F5F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0" name="Rectangle 256"/>
              <p:cNvSpPr>
                <a:spLocks noChangeArrowheads="1"/>
              </p:cNvSpPr>
              <p:nvPr/>
            </p:nvSpPr>
            <p:spPr bwMode="auto">
              <a:xfrm>
                <a:off x="2780" y="1897"/>
                <a:ext cx="5" cy="1569"/>
              </a:xfrm>
              <a:prstGeom prst="rect">
                <a:avLst/>
              </a:prstGeom>
              <a:solidFill>
                <a:srgbClr val="F4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1" name="Rectangle 257"/>
              <p:cNvSpPr>
                <a:spLocks noChangeArrowheads="1"/>
              </p:cNvSpPr>
              <p:nvPr/>
            </p:nvSpPr>
            <p:spPr bwMode="auto">
              <a:xfrm>
                <a:off x="2785" y="1897"/>
                <a:ext cx="5" cy="1569"/>
              </a:xfrm>
              <a:prstGeom prst="rect">
                <a:avLst/>
              </a:prstGeom>
              <a:solidFill>
                <a:srgbClr val="F2F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2" name="Rectangle 258"/>
              <p:cNvSpPr>
                <a:spLocks noChangeArrowheads="1"/>
              </p:cNvSpPr>
              <p:nvPr/>
            </p:nvSpPr>
            <p:spPr bwMode="auto">
              <a:xfrm>
                <a:off x="2790" y="1897"/>
                <a:ext cx="5" cy="1569"/>
              </a:xfrm>
              <a:prstGeom prst="rect">
                <a:avLst/>
              </a:prstGeom>
              <a:solidFill>
                <a:srgbClr val="F1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3" name="Rectangle 259"/>
              <p:cNvSpPr>
                <a:spLocks noChangeArrowheads="1"/>
              </p:cNvSpPr>
              <p:nvPr/>
            </p:nvSpPr>
            <p:spPr bwMode="auto">
              <a:xfrm>
                <a:off x="2795" y="1897"/>
                <a:ext cx="5" cy="1569"/>
              </a:xfrm>
              <a:prstGeom prst="rect">
                <a:avLst/>
              </a:prstGeom>
              <a:solidFill>
                <a:srgbClr val="F0F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4" name="Rectangle 260"/>
              <p:cNvSpPr>
                <a:spLocks noChangeArrowheads="1"/>
              </p:cNvSpPr>
              <p:nvPr/>
            </p:nvSpPr>
            <p:spPr bwMode="auto">
              <a:xfrm>
                <a:off x="2800" y="1897"/>
                <a:ext cx="5" cy="1569"/>
              </a:xfrm>
              <a:prstGeom prst="rect">
                <a:avLst/>
              </a:prstGeom>
              <a:solidFill>
                <a:srgbClr val="EEE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5" name="Rectangle 261"/>
              <p:cNvSpPr>
                <a:spLocks noChangeArrowheads="1"/>
              </p:cNvSpPr>
              <p:nvPr/>
            </p:nvSpPr>
            <p:spPr bwMode="auto">
              <a:xfrm>
                <a:off x="2805" y="1897"/>
                <a:ext cx="6" cy="1569"/>
              </a:xfrm>
              <a:prstGeom prst="rect">
                <a:avLst/>
              </a:prstGeom>
              <a:solidFill>
                <a:srgbClr val="EDE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6" name="Rectangle 262"/>
              <p:cNvSpPr>
                <a:spLocks noChangeArrowheads="1"/>
              </p:cNvSpPr>
              <p:nvPr/>
            </p:nvSpPr>
            <p:spPr bwMode="auto">
              <a:xfrm>
                <a:off x="2811" y="1897"/>
                <a:ext cx="5" cy="1569"/>
              </a:xfrm>
              <a:prstGeom prst="rect">
                <a:avLst/>
              </a:prstGeom>
              <a:solidFill>
                <a:srgbClr val="EBE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7" name="Rectangle 263"/>
              <p:cNvSpPr>
                <a:spLocks noChangeArrowheads="1"/>
              </p:cNvSpPr>
              <p:nvPr/>
            </p:nvSpPr>
            <p:spPr bwMode="auto">
              <a:xfrm>
                <a:off x="2816" y="1897"/>
                <a:ext cx="5" cy="1569"/>
              </a:xfrm>
              <a:prstGeom prst="rect">
                <a:avLst/>
              </a:prstGeom>
              <a:solidFill>
                <a:srgbClr val="E9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8" name="Rectangle 264"/>
              <p:cNvSpPr>
                <a:spLocks noChangeArrowheads="1"/>
              </p:cNvSpPr>
              <p:nvPr/>
            </p:nvSpPr>
            <p:spPr bwMode="auto">
              <a:xfrm>
                <a:off x="2821" y="1897"/>
                <a:ext cx="5" cy="1569"/>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89" name="Rectangle 265"/>
              <p:cNvSpPr>
                <a:spLocks noChangeArrowheads="1"/>
              </p:cNvSpPr>
              <p:nvPr/>
            </p:nvSpPr>
            <p:spPr bwMode="auto">
              <a:xfrm>
                <a:off x="2826" y="1897"/>
                <a:ext cx="5" cy="1569"/>
              </a:xfrm>
              <a:prstGeom prst="rect">
                <a:avLst/>
              </a:prstGeom>
              <a:solidFill>
                <a:srgbClr val="E5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0" name="Rectangle 266"/>
              <p:cNvSpPr>
                <a:spLocks noChangeArrowheads="1"/>
              </p:cNvSpPr>
              <p:nvPr/>
            </p:nvSpPr>
            <p:spPr bwMode="auto">
              <a:xfrm>
                <a:off x="2831" y="1897"/>
                <a:ext cx="5" cy="1569"/>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1" name="Rectangle 267"/>
              <p:cNvSpPr>
                <a:spLocks noChangeArrowheads="1"/>
              </p:cNvSpPr>
              <p:nvPr/>
            </p:nvSpPr>
            <p:spPr bwMode="auto">
              <a:xfrm>
                <a:off x="2836" y="1897"/>
                <a:ext cx="5" cy="1569"/>
              </a:xfrm>
              <a:prstGeom prst="rect">
                <a:avLst/>
              </a:prstGeom>
              <a:solidFill>
                <a:srgbClr val="E1E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2" name="Rectangle 268"/>
              <p:cNvSpPr>
                <a:spLocks noChangeArrowheads="1"/>
              </p:cNvSpPr>
              <p:nvPr/>
            </p:nvSpPr>
            <p:spPr bwMode="auto">
              <a:xfrm>
                <a:off x="2841" y="1897"/>
                <a:ext cx="5" cy="1569"/>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3" name="Rectangle 269"/>
              <p:cNvSpPr>
                <a:spLocks noChangeArrowheads="1"/>
              </p:cNvSpPr>
              <p:nvPr/>
            </p:nvSpPr>
            <p:spPr bwMode="auto">
              <a:xfrm>
                <a:off x="2846" y="1897"/>
                <a:ext cx="6" cy="1569"/>
              </a:xfrm>
              <a:prstGeom prst="rect">
                <a:avLst/>
              </a:prstGeom>
              <a:solidFill>
                <a:srgbClr val="DCD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4" name="Rectangle 270"/>
              <p:cNvSpPr>
                <a:spLocks noChangeArrowheads="1"/>
              </p:cNvSpPr>
              <p:nvPr/>
            </p:nvSpPr>
            <p:spPr bwMode="auto">
              <a:xfrm>
                <a:off x="2852" y="1897"/>
                <a:ext cx="5" cy="1569"/>
              </a:xfrm>
              <a:prstGeom prst="rect">
                <a:avLst/>
              </a:prstGeom>
              <a:solidFill>
                <a:srgbClr val="D9D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5" name="Rectangle 271"/>
              <p:cNvSpPr>
                <a:spLocks noChangeArrowheads="1"/>
              </p:cNvSpPr>
              <p:nvPr/>
            </p:nvSpPr>
            <p:spPr bwMode="auto">
              <a:xfrm>
                <a:off x="2857" y="1897"/>
                <a:ext cx="5" cy="1569"/>
              </a:xfrm>
              <a:prstGeom prst="rect">
                <a:avLst/>
              </a:prstGeom>
              <a:solidFill>
                <a:srgbClr val="D7D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6" name="Rectangle 272"/>
              <p:cNvSpPr>
                <a:spLocks noChangeArrowheads="1"/>
              </p:cNvSpPr>
              <p:nvPr/>
            </p:nvSpPr>
            <p:spPr bwMode="auto">
              <a:xfrm>
                <a:off x="2862" y="1897"/>
                <a:ext cx="5" cy="1569"/>
              </a:xfrm>
              <a:prstGeom prst="rect">
                <a:avLst/>
              </a:prstGeom>
              <a:solidFill>
                <a:srgbClr val="D4D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7" name="Rectangle 273"/>
              <p:cNvSpPr>
                <a:spLocks noChangeArrowheads="1"/>
              </p:cNvSpPr>
              <p:nvPr/>
            </p:nvSpPr>
            <p:spPr bwMode="auto">
              <a:xfrm>
                <a:off x="2867" y="1897"/>
                <a:ext cx="5" cy="1569"/>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8" name="Rectangle 274"/>
              <p:cNvSpPr>
                <a:spLocks noChangeArrowheads="1"/>
              </p:cNvSpPr>
              <p:nvPr/>
            </p:nvSpPr>
            <p:spPr bwMode="auto">
              <a:xfrm>
                <a:off x="2872" y="1897"/>
                <a:ext cx="5" cy="1569"/>
              </a:xfrm>
              <a:prstGeom prst="rect">
                <a:avLst/>
              </a:prstGeom>
              <a:solidFill>
                <a:srgbClr val="CF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899" name="Rectangle 275"/>
              <p:cNvSpPr>
                <a:spLocks noChangeArrowheads="1"/>
              </p:cNvSpPr>
              <p:nvPr/>
            </p:nvSpPr>
            <p:spPr bwMode="auto">
              <a:xfrm>
                <a:off x="2877" y="1897"/>
                <a:ext cx="5" cy="1569"/>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0" name="Rectangle 276"/>
              <p:cNvSpPr>
                <a:spLocks noChangeArrowheads="1"/>
              </p:cNvSpPr>
              <p:nvPr/>
            </p:nvSpPr>
            <p:spPr bwMode="auto">
              <a:xfrm>
                <a:off x="2882" y="1897"/>
                <a:ext cx="5" cy="1569"/>
              </a:xfrm>
              <a:prstGeom prst="rect">
                <a:avLst/>
              </a:prstGeom>
              <a:solidFill>
                <a:srgbClr val="C9C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1" name="Rectangle 277"/>
              <p:cNvSpPr>
                <a:spLocks noChangeArrowheads="1"/>
              </p:cNvSpPr>
              <p:nvPr/>
            </p:nvSpPr>
            <p:spPr bwMode="auto">
              <a:xfrm>
                <a:off x="2887" y="1897"/>
                <a:ext cx="6" cy="1569"/>
              </a:xfrm>
              <a:prstGeom prst="rect">
                <a:avLst/>
              </a:prstGeom>
              <a:solidFill>
                <a:srgbClr val="C6C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2" name="Rectangle 278"/>
              <p:cNvSpPr>
                <a:spLocks noChangeArrowheads="1"/>
              </p:cNvSpPr>
              <p:nvPr/>
            </p:nvSpPr>
            <p:spPr bwMode="auto">
              <a:xfrm>
                <a:off x="2893" y="1897"/>
                <a:ext cx="5" cy="1569"/>
              </a:xfrm>
              <a:prstGeom prst="rect">
                <a:avLst/>
              </a:prstGeom>
              <a:solidFill>
                <a:srgbClr val="C3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3" name="Rectangle 279"/>
              <p:cNvSpPr>
                <a:spLocks noChangeArrowheads="1"/>
              </p:cNvSpPr>
              <p:nvPr/>
            </p:nvSpPr>
            <p:spPr bwMode="auto">
              <a:xfrm>
                <a:off x="2898" y="1897"/>
                <a:ext cx="5" cy="1569"/>
              </a:xfrm>
              <a:prstGeom prst="rect">
                <a:avLst/>
              </a:prstGeom>
              <a:solidFill>
                <a:srgbClr val="C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4" name="Rectangle 280"/>
              <p:cNvSpPr>
                <a:spLocks noChangeArrowheads="1"/>
              </p:cNvSpPr>
              <p:nvPr/>
            </p:nvSpPr>
            <p:spPr bwMode="auto">
              <a:xfrm>
                <a:off x="2903" y="1897"/>
                <a:ext cx="5" cy="1569"/>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5" name="Rectangle 281"/>
              <p:cNvSpPr>
                <a:spLocks noChangeArrowheads="1"/>
              </p:cNvSpPr>
              <p:nvPr/>
            </p:nvSpPr>
            <p:spPr bwMode="auto">
              <a:xfrm>
                <a:off x="2908" y="1897"/>
                <a:ext cx="5" cy="1569"/>
              </a:xfrm>
              <a:prstGeom prst="rect">
                <a:avLst/>
              </a:prstGeom>
              <a:solidFill>
                <a:srgbClr val="BAB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6" name="Rectangle 282"/>
              <p:cNvSpPr>
                <a:spLocks noChangeArrowheads="1"/>
              </p:cNvSpPr>
              <p:nvPr/>
            </p:nvSpPr>
            <p:spPr bwMode="auto">
              <a:xfrm>
                <a:off x="2913" y="1897"/>
                <a:ext cx="5" cy="1569"/>
              </a:xfrm>
              <a:prstGeom prst="rect">
                <a:avLst/>
              </a:prstGeom>
              <a:solidFill>
                <a:srgbClr val="B7B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7" name="Rectangle 283"/>
              <p:cNvSpPr>
                <a:spLocks noChangeArrowheads="1"/>
              </p:cNvSpPr>
              <p:nvPr/>
            </p:nvSpPr>
            <p:spPr bwMode="auto">
              <a:xfrm>
                <a:off x="2918" y="1897"/>
                <a:ext cx="5" cy="1569"/>
              </a:xfrm>
              <a:prstGeom prst="rect">
                <a:avLst/>
              </a:prstGeom>
              <a:solidFill>
                <a:srgbClr val="B4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8" name="Rectangle 284"/>
              <p:cNvSpPr>
                <a:spLocks noChangeArrowheads="1"/>
              </p:cNvSpPr>
              <p:nvPr/>
            </p:nvSpPr>
            <p:spPr bwMode="auto">
              <a:xfrm>
                <a:off x="2923" y="1897"/>
                <a:ext cx="5" cy="1569"/>
              </a:xfrm>
              <a:prstGeom prst="rect">
                <a:avLst/>
              </a:prstGeom>
              <a:solidFill>
                <a:srgbClr val="B1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09" name="Rectangle 285"/>
              <p:cNvSpPr>
                <a:spLocks noChangeArrowheads="1"/>
              </p:cNvSpPr>
              <p:nvPr/>
            </p:nvSpPr>
            <p:spPr bwMode="auto">
              <a:xfrm>
                <a:off x="2928" y="1897"/>
                <a:ext cx="6" cy="1569"/>
              </a:xfrm>
              <a:prstGeom prst="rect">
                <a:avLst/>
              </a:prstGeom>
              <a:solidFill>
                <a:srgbClr val="AD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0" name="Rectangle 286"/>
              <p:cNvSpPr>
                <a:spLocks noChangeArrowheads="1"/>
              </p:cNvSpPr>
              <p:nvPr/>
            </p:nvSpPr>
            <p:spPr bwMode="auto">
              <a:xfrm>
                <a:off x="2934" y="1897"/>
                <a:ext cx="5" cy="1569"/>
              </a:xfrm>
              <a:prstGeom prst="rect">
                <a:avLst/>
              </a:prstGeom>
              <a:solidFill>
                <a:srgbClr val="ABA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1" name="Rectangle 287"/>
              <p:cNvSpPr>
                <a:spLocks noChangeArrowheads="1"/>
              </p:cNvSpPr>
              <p:nvPr/>
            </p:nvSpPr>
            <p:spPr bwMode="auto">
              <a:xfrm>
                <a:off x="2939" y="1897"/>
                <a:ext cx="5" cy="1569"/>
              </a:xfrm>
              <a:prstGeom prst="rect">
                <a:avLst/>
              </a:prstGeom>
              <a:solidFill>
                <a:srgbClr val="A7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2" name="Rectangle 288"/>
              <p:cNvSpPr>
                <a:spLocks noChangeArrowheads="1"/>
              </p:cNvSpPr>
              <p:nvPr/>
            </p:nvSpPr>
            <p:spPr bwMode="auto">
              <a:xfrm>
                <a:off x="2944" y="1897"/>
                <a:ext cx="5" cy="1569"/>
              </a:xfrm>
              <a:prstGeom prst="rect">
                <a:avLst/>
              </a:prstGeom>
              <a:solidFill>
                <a:srgbClr val="A5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3" name="Rectangle 289"/>
              <p:cNvSpPr>
                <a:spLocks noChangeArrowheads="1"/>
              </p:cNvSpPr>
              <p:nvPr/>
            </p:nvSpPr>
            <p:spPr bwMode="auto">
              <a:xfrm>
                <a:off x="2949" y="1897"/>
                <a:ext cx="5" cy="1569"/>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4" name="Rectangle 290"/>
              <p:cNvSpPr>
                <a:spLocks noChangeArrowheads="1"/>
              </p:cNvSpPr>
              <p:nvPr/>
            </p:nvSpPr>
            <p:spPr bwMode="auto">
              <a:xfrm>
                <a:off x="2954" y="1897"/>
                <a:ext cx="5" cy="1569"/>
              </a:xfrm>
              <a:prstGeom prst="rect">
                <a:avLst/>
              </a:prstGeom>
              <a:solidFill>
                <a:srgbClr val="9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5" name="Rectangle 291"/>
              <p:cNvSpPr>
                <a:spLocks noChangeArrowheads="1"/>
              </p:cNvSpPr>
              <p:nvPr/>
            </p:nvSpPr>
            <p:spPr bwMode="auto">
              <a:xfrm>
                <a:off x="2959" y="1897"/>
                <a:ext cx="5" cy="1569"/>
              </a:xfrm>
              <a:prstGeom prst="rect">
                <a:avLst/>
              </a:prstGeom>
              <a:solidFill>
                <a:srgbClr val="9C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6" name="Rectangle 292"/>
              <p:cNvSpPr>
                <a:spLocks noChangeArrowheads="1"/>
              </p:cNvSpPr>
              <p:nvPr/>
            </p:nvSpPr>
            <p:spPr bwMode="auto">
              <a:xfrm>
                <a:off x="2964" y="1897"/>
                <a:ext cx="6" cy="1569"/>
              </a:xfrm>
              <a:prstGeom prst="rect">
                <a:avLst/>
              </a:prstGeom>
              <a:solidFill>
                <a:srgbClr val="99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7" name="Rectangle 293"/>
              <p:cNvSpPr>
                <a:spLocks noChangeArrowheads="1"/>
              </p:cNvSpPr>
              <p:nvPr/>
            </p:nvSpPr>
            <p:spPr bwMode="auto">
              <a:xfrm>
                <a:off x="2970" y="1897"/>
                <a:ext cx="5" cy="1569"/>
              </a:xfrm>
              <a:prstGeom prst="rect">
                <a:avLst/>
              </a:prstGeom>
              <a:solidFill>
                <a:srgbClr val="96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8" name="Rectangle 294"/>
              <p:cNvSpPr>
                <a:spLocks noChangeArrowheads="1"/>
              </p:cNvSpPr>
              <p:nvPr/>
            </p:nvSpPr>
            <p:spPr bwMode="auto">
              <a:xfrm>
                <a:off x="2975" y="1897"/>
                <a:ext cx="5" cy="1569"/>
              </a:xfrm>
              <a:prstGeom prst="rect">
                <a:avLst/>
              </a:prstGeom>
              <a:solidFill>
                <a:srgbClr val="949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19" name="Rectangle 295"/>
              <p:cNvSpPr>
                <a:spLocks noChangeArrowheads="1"/>
              </p:cNvSpPr>
              <p:nvPr/>
            </p:nvSpPr>
            <p:spPr bwMode="auto">
              <a:xfrm>
                <a:off x="2980" y="1897"/>
                <a:ext cx="5" cy="1569"/>
              </a:xfrm>
              <a:prstGeom prst="rect">
                <a:avLst/>
              </a:prstGeom>
              <a:solidFill>
                <a:srgbClr val="919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0" name="Rectangle 296"/>
              <p:cNvSpPr>
                <a:spLocks noChangeArrowheads="1"/>
              </p:cNvSpPr>
              <p:nvPr/>
            </p:nvSpPr>
            <p:spPr bwMode="auto">
              <a:xfrm>
                <a:off x="2985" y="1897"/>
                <a:ext cx="5" cy="1569"/>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1" name="Rectangle 297"/>
              <p:cNvSpPr>
                <a:spLocks noChangeArrowheads="1"/>
              </p:cNvSpPr>
              <p:nvPr/>
            </p:nvSpPr>
            <p:spPr bwMode="auto">
              <a:xfrm>
                <a:off x="2990" y="1897"/>
                <a:ext cx="5" cy="1569"/>
              </a:xfrm>
              <a:prstGeom prst="rect">
                <a:avLst/>
              </a:prstGeom>
              <a:solidFill>
                <a:srgbClr val="8D8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2" name="Rectangle 298"/>
              <p:cNvSpPr>
                <a:spLocks noChangeArrowheads="1"/>
              </p:cNvSpPr>
              <p:nvPr/>
            </p:nvSpPr>
            <p:spPr bwMode="auto">
              <a:xfrm>
                <a:off x="2995" y="1897"/>
                <a:ext cx="5" cy="1569"/>
              </a:xfrm>
              <a:prstGeom prst="rect">
                <a:avLst/>
              </a:prstGeom>
              <a:solidFill>
                <a:srgbClr val="8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3" name="Rectangle 299"/>
              <p:cNvSpPr>
                <a:spLocks noChangeArrowheads="1"/>
              </p:cNvSpPr>
              <p:nvPr/>
            </p:nvSpPr>
            <p:spPr bwMode="auto">
              <a:xfrm>
                <a:off x="3000" y="1897"/>
                <a:ext cx="5" cy="1569"/>
              </a:xfrm>
              <a:prstGeom prst="rect">
                <a:avLst/>
              </a:prstGeom>
              <a:solidFill>
                <a:srgbClr val="88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4" name="Rectangle 300"/>
              <p:cNvSpPr>
                <a:spLocks noChangeArrowheads="1"/>
              </p:cNvSpPr>
              <p:nvPr/>
            </p:nvSpPr>
            <p:spPr bwMode="auto">
              <a:xfrm>
                <a:off x="3005" y="1897"/>
                <a:ext cx="6" cy="1569"/>
              </a:xfrm>
              <a:prstGeom prst="rect">
                <a:avLst/>
              </a:prstGeom>
              <a:solidFill>
                <a:srgbClr val="878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5" name="Rectangle 301"/>
              <p:cNvSpPr>
                <a:spLocks noChangeArrowheads="1"/>
              </p:cNvSpPr>
              <p:nvPr/>
            </p:nvSpPr>
            <p:spPr bwMode="auto">
              <a:xfrm>
                <a:off x="3011" y="1897"/>
                <a:ext cx="5" cy="1569"/>
              </a:xfrm>
              <a:prstGeom prst="rect">
                <a:avLst/>
              </a:prstGeom>
              <a:solidFill>
                <a:srgbClr val="848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6" name="Rectangle 302"/>
              <p:cNvSpPr>
                <a:spLocks noChangeArrowheads="1"/>
              </p:cNvSpPr>
              <p:nvPr/>
            </p:nvSpPr>
            <p:spPr bwMode="auto">
              <a:xfrm>
                <a:off x="3016" y="1897"/>
                <a:ext cx="5" cy="1569"/>
              </a:xfrm>
              <a:prstGeom prst="rect">
                <a:avLst/>
              </a:prstGeom>
              <a:solidFill>
                <a:srgbClr val="8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7" name="Rectangle 303"/>
              <p:cNvSpPr>
                <a:spLocks noChangeArrowheads="1"/>
              </p:cNvSpPr>
              <p:nvPr/>
            </p:nvSpPr>
            <p:spPr bwMode="auto">
              <a:xfrm>
                <a:off x="3021" y="1897"/>
                <a:ext cx="5" cy="1569"/>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8" name="Rectangle 304"/>
              <p:cNvSpPr>
                <a:spLocks noChangeArrowheads="1"/>
              </p:cNvSpPr>
              <p:nvPr/>
            </p:nvSpPr>
            <p:spPr bwMode="auto">
              <a:xfrm>
                <a:off x="3026" y="1897"/>
                <a:ext cx="5" cy="1569"/>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29" name="Rectangle 305"/>
              <p:cNvSpPr>
                <a:spLocks noChangeArrowheads="1"/>
              </p:cNvSpPr>
              <p:nvPr/>
            </p:nvSpPr>
            <p:spPr bwMode="auto">
              <a:xfrm>
                <a:off x="3031" y="1897"/>
                <a:ext cx="5" cy="1569"/>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0" name="Rectangle 306"/>
              <p:cNvSpPr>
                <a:spLocks noChangeArrowheads="1"/>
              </p:cNvSpPr>
              <p:nvPr/>
            </p:nvSpPr>
            <p:spPr bwMode="auto">
              <a:xfrm>
                <a:off x="3036" y="1897"/>
                <a:ext cx="5" cy="1569"/>
              </a:xfrm>
              <a:prstGeom prst="rect">
                <a:avLst/>
              </a:prstGeom>
              <a:solidFill>
                <a:srgbClr val="7D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1" name="Rectangle 307"/>
              <p:cNvSpPr>
                <a:spLocks noChangeArrowheads="1"/>
              </p:cNvSpPr>
              <p:nvPr/>
            </p:nvSpPr>
            <p:spPr bwMode="auto">
              <a:xfrm>
                <a:off x="3041" y="1897"/>
                <a:ext cx="5" cy="1569"/>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2" name="Rectangle 308"/>
              <p:cNvSpPr>
                <a:spLocks noChangeArrowheads="1"/>
              </p:cNvSpPr>
              <p:nvPr/>
            </p:nvSpPr>
            <p:spPr bwMode="auto">
              <a:xfrm>
                <a:off x="3046" y="1897"/>
                <a:ext cx="6" cy="1569"/>
              </a:xfrm>
              <a:prstGeom prst="rect">
                <a:avLst/>
              </a:prstGeom>
              <a:solidFill>
                <a:srgbClr val="7A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3" name="Rectangle 309"/>
              <p:cNvSpPr>
                <a:spLocks noChangeArrowheads="1"/>
              </p:cNvSpPr>
              <p:nvPr/>
            </p:nvSpPr>
            <p:spPr bwMode="auto">
              <a:xfrm>
                <a:off x="3052" y="1897"/>
                <a:ext cx="5" cy="1569"/>
              </a:xfrm>
              <a:prstGeom prst="rect">
                <a:avLst/>
              </a:prstGeom>
              <a:solidFill>
                <a:srgbClr val="79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4" name="Rectangle 310"/>
              <p:cNvSpPr>
                <a:spLocks noChangeArrowheads="1"/>
              </p:cNvSpPr>
              <p:nvPr/>
            </p:nvSpPr>
            <p:spPr bwMode="auto">
              <a:xfrm>
                <a:off x="3057" y="1897"/>
                <a:ext cx="5" cy="1569"/>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5" name="Rectangle 311"/>
              <p:cNvSpPr>
                <a:spLocks noChangeArrowheads="1"/>
              </p:cNvSpPr>
              <p:nvPr/>
            </p:nvSpPr>
            <p:spPr bwMode="auto">
              <a:xfrm>
                <a:off x="3062" y="1897"/>
                <a:ext cx="5" cy="1569"/>
              </a:xfrm>
              <a:prstGeom prst="rect">
                <a:avLst/>
              </a:prstGeom>
              <a:solidFill>
                <a:srgbClr val="77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6" name="Rectangle 312"/>
              <p:cNvSpPr>
                <a:spLocks noChangeArrowheads="1"/>
              </p:cNvSpPr>
              <p:nvPr/>
            </p:nvSpPr>
            <p:spPr bwMode="auto">
              <a:xfrm>
                <a:off x="3067" y="1897"/>
                <a:ext cx="5" cy="1569"/>
              </a:xfrm>
              <a:prstGeom prst="rect">
                <a:avLst/>
              </a:prstGeom>
              <a:solidFill>
                <a:srgbClr val="777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37" name="Rectangle 313"/>
              <p:cNvSpPr>
                <a:spLocks noChangeArrowheads="1"/>
              </p:cNvSpPr>
              <p:nvPr/>
            </p:nvSpPr>
            <p:spPr bwMode="auto">
              <a:xfrm>
                <a:off x="3072" y="1897"/>
                <a:ext cx="5" cy="1569"/>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6939" name="Rectangle 315"/>
            <p:cNvSpPr>
              <a:spLocks noChangeArrowheads="1"/>
            </p:cNvSpPr>
            <p:nvPr/>
          </p:nvSpPr>
          <p:spPr bwMode="auto">
            <a:xfrm>
              <a:off x="2328" y="1897"/>
              <a:ext cx="749"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7086" name="Group 462"/>
            <p:cNvGrpSpPr>
              <a:grpSpLocks/>
            </p:cNvGrpSpPr>
            <p:nvPr/>
          </p:nvGrpSpPr>
          <p:grpSpPr bwMode="auto">
            <a:xfrm>
              <a:off x="3077" y="2194"/>
              <a:ext cx="749" cy="1272"/>
              <a:chOff x="3077" y="2194"/>
              <a:chExt cx="749" cy="1272"/>
            </a:xfrm>
          </p:grpSpPr>
          <p:sp>
            <p:nvSpPr>
              <p:cNvPr id="3866940" name="Rectangle 316"/>
              <p:cNvSpPr>
                <a:spLocks noChangeArrowheads="1"/>
              </p:cNvSpPr>
              <p:nvPr/>
            </p:nvSpPr>
            <p:spPr bwMode="auto">
              <a:xfrm>
                <a:off x="3077" y="2194"/>
                <a:ext cx="5" cy="1272"/>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1" name="Rectangle 317"/>
              <p:cNvSpPr>
                <a:spLocks noChangeArrowheads="1"/>
              </p:cNvSpPr>
              <p:nvPr/>
            </p:nvSpPr>
            <p:spPr bwMode="auto">
              <a:xfrm>
                <a:off x="3082" y="2194"/>
                <a:ext cx="5" cy="1272"/>
              </a:xfrm>
              <a:prstGeom prst="rect">
                <a:avLst/>
              </a:prstGeom>
              <a:solidFill>
                <a:srgbClr val="00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2" name="Rectangle 318"/>
              <p:cNvSpPr>
                <a:spLocks noChangeArrowheads="1"/>
              </p:cNvSpPr>
              <p:nvPr/>
            </p:nvSpPr>
            <p:spPr bwMode="auto">
              <a:xfrm>
                <a:off x="3087" y="2194"/>
                <a:ext cx="6" cy="1272"/>
              </a:xfrm>
              <a:prstGeom prst="rect">
                <a:avLst/>
              </a:prstGeom>
              <a:solidFill>
                <a:srgbClr val="00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3" name="Rectangle 319"/>
              <p:cNvSpPr>
                <a:spLocks noChangeArrowheads="1"/>
              </p:cNvSpPr>
              <p:nvPr/>
            </p:nvSpPr>
            <p:spPr bwMode="auto">
              <a:xfrm>
                <a:off x="3093" y="2194"/>
                <a:ext cx="5" cy="127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4" name="Rectangle 320"/>
              <p:cNvSpPr>
                <a:spLocks noChangeArrowheads="1"/>
              </p:cNvSpPr>
              <p:nvPr/>
            </p:nvSpPr>
            <p:spPr bwMode="auto">
              <a:xfrm>
                <a:off x="3098" y="2194"/>
                <a:ext cx="5" cy="1272"/>
              </a:xfrm>
              <a:prstGeom prst="rect">
                <a:avLst/>
              </a:prstGeom>
              <a:solidFill>
                <a:srgbClr val="00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5" name="Rectangle 321"/>
              <p:cNvSpPr>
                <a:spLocks noChangeArrowheads="1"/>
              </p:cNvSpPr>
              <p:nvPr/>
            </p:nvSpPr>
            <p:spPr bwMode="auto">
              <a:xfrm>
                <a:off x="3103" y="2194"/>
                <a:ext cx="5" cy="1272"/>
              </a:xfrm>
              <a:prstGeom prst="rect">
                <a:avLst/>
              </a:prstGeom>
              <a:solidFill>
                <a:srgbClr val="00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6" name="Rectangle 322"/>
              <p:cNvSpPr>
                <a:spLocks noChangeArrowheads="1"/>
              </p:cNvSpPr>
              <p:nvPr/>
            </p:nvSpPr>
            <p:spPr bwMode="auto">
              <a:xfrm>
                <a:off x="3108" y="2194"/>
                <a:ext cx="5" cy="1272"/>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7" name="Rectangle 323"/>
              <p:cNvSpPr>
                <a:spLocks noChangeArrowheads="1"/>
              </p:cNvSpPr>
              <p:nvPr/>
            </p:nvSpPr>
            <p:spPr bwMode="auto">
              <a:xfrm>
                <a:off x="3113" y="2194"/>
                <a:ext cx="5" cy="1272"/>
              </a:xfrm>
              <a:prstGeom prst="rect">
                <a:avLst/>
              </a:prstGeom>
              <a:solidFill>
                <a:srgbClr val="00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8" name="Rectangle 324"/>
              <p:cNvSpPr>
                <a:spLocks noChangeArrowheads="1"/>
              </p:cNvSpPr>
              <p:nvPr/>
            </p:nvSpPr>
            <p:spPr bwMode="auto">
              <a:xfrm>
                <a:off x="3118" y="2194"/>
                <a:ext cx="5" cy="1272"/>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49" name="Rectangle 325"/>
              <p:cNvSpPr>
                <a:spLocks noChangeArrowheads="1"/>
              </p:cNvSpPr>
              <p:nvPr/>
            </p:nvSpPr>
            <p:spPr bwMode="auto">
              <a:xfrm>
                <a:off x="3123" y="2194"/>
                <a:ext cx="6" cy="1272"/>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0" name="Rectangle 326"/>
              <p:cNvSpPr>
                <a:spLocks noChangeArrowheads="1"/>
              </p:cNvSpPr>
              <p:nvPr/>
            </p:nvSpPr>
            <p:spPr bwMode="auto">
              <a:xfrm>
                <a:off x="3129" y="2194"/>
                <a:ext cx="5" cy="1272"/>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1" name="Rectangle 327"/>
              <p:cNvSpPr>
                <a:spLocks noChangeArrowheads="1"/>
              </p:cNvSpPr>
              <p:nvPr/>
            </p:nvSpPr>
            <p:spPr bwMode="auto">
              <a:xfrm>
                <a:off x="3134" y="2194"/>
                <a:ext cx="5" cy="1272"/>
              </a:xfrm>
              <a:prstGeom prst="rect">
                <a:avLst/>
              </a:prstGeom>
              <a:solidFill>
                <a:srgbClr val="00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2" name="Rectangle 328"/>
              <p:cNvSpPr>
                <a:spLocks noChangeArrowheads="1"/>
              </p:cNvSpPr>
              <p:nvPr/>
            </p:nvSpPr>
            <p:spPr bwMode="auto">
              <a:xfrm>
                <a:off x="3139" y="2194"/>
                <a:ext cx="5" cy="1272"/>
              </a:xfrm>
              <a:prstGeom prst="rect">
                <a:avLst/>
              </a:prstGeom>
              <a:solidFill>
                <a:srgbClr val="00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3" name="Rectangle 329"/>
              <p:cNvSpPr>
                <a:spLocks noChangeArrowheads="1"/>
              </p:cNvSpPr>
              <p:nvPr/>
            </p:nvSpPr>
            <p:spPr bwMode="auto">
              <a:xfrm>
                <a:off x="3144" y="2194"/>
                <a:ext cx="5" cy="1272"/>
              </a:xfrm>
              <a:prstGeom prst="rect">
                <a:avLst/>
              </a:prstGeom>
              <a:solidFill>
                <a:srgbClr val="00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4" name="Rectangle 330"/>
              <p:cNvSpPr>
                <a:spLocks noChangeArrowheads="1"/>
              </p:cNvSpPr>
              <p:nvPr/>
            </p:nvSpPr>
            <p:spPr bwMode="auto">
              <a:xfrm>
                <a:off x="3149" y="2194"/>
                <a:ext cx="5" cy="1272"/>
              </a:xfrm>
              <a:prstGeom prst="rect">
                <a:avLst/>
              </a:prstGeom>
              <a:solidFill>
                <a:srgbClr val="00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5" name="Rectangle 331"/>
              <p:cNvSpPr>
                <a:spLocks noChangeArrowheads="1"/>
              </p:cNvSpPr>
              <p:nvPr/>
            </p:nvSpPr>
            <p:spPr bwMode="auto">
              <a:xfrm>
                <a:off x="3154" y="2194"/>
                <a:ext cx="5" cy="1272"/>
              </a:xfrm>
              <a:prstGeom prst="rect">
                <a:avLst/>
              </a:prstGeom>
              <a:solidFill>
                <a:srgbClr val="00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6" name="Rectangle 332"/>
              <p:cNvSpPr>
                <a:spLocks noChangeArrowheads="1"/>
              </p:cNvSpPr>
              <p:nvPr/>
            </p:nvSpPr>
            <p:spPr bwMode="auto">
              <a:xfrm>
                <a:off x="3159" y="2194"/>
                <a:ext cx="5" cy="1272"/>
              </a:xfrm>
              <a:prstGeom prst="rect">
                <a:avLst/>
              </a:prstGeom>
              <a:solidFill>
                <a:srgbClr val="00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7" name="Rectangle 333"/>
              <p:cNvSpPr>
                <a:spLocks noChangeArrowheads="1"/>
              </p:cNvSpPr>
              <p:nvPr/>
            </p:nvSpPr>
            <p:spPr bwMode="auto">
              <a:xfrm>
                <a:off x="3164" y="2194"/>
                <a:ext cx="6" cy="1272"/>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8" name="Rectangle 334"/>
              <p:cNvSpPr>
                <a:spLocks noChangeArrowheads="1"/>
              </p:cNvSpPr>
              <p:nvPr/>
            </p:nvSpPr>
            <p:spPr bwMode="auto">
              <a:xfrm>
                <a:off x="3170" y="2194"/>
                <a:ext cx="5" cy="1272"/>
              </a:xfrm>
              <a:prstGeom prst="rect">
                <a:avLst/>
              </a:prstGeom>
              <a:solidFill>
                <a:srgbClr val="00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59" name="Rectangle 335"/>
              <p:cNvSpPr>
                <a:spLocks noChangeArrowheads="1"/>
              </p:cNvSpPr>
              <p:nvPr/>
            </p:nvSpPr>
            <p:spPr bwMode="auto">
              <a:xfrm>
                <a:off x="3175" y="2194"/>
                <a:ext cx="5" cy="1272"/>
              </a:xfrm>
              <a:prstGeom prst="rect">
                <a:avLst/>
              </a:prstGeom>
              <a:solidFill>
                <a:srgbClr val="00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0" name="Rectangle 336"/>
              <p:cNvSpPr>
                <a:spLocks noChangeArrowheads="1"/>
              </p:cNvSpPr>
              <p:nvPr/>
            </p:nvSpPr>
            <p:spPr bwMode="auto">
              <a:xfrm>
                <a:off x="3180" y="2194"/>
                <a:ext cx="5" cy="1272"/>
              </a:xfrm>
              <a:prstGeom prst="rect">
                <a:avLst/>
              </a:prstGeom>
              <a:solidFill>
                <a:srgbClr val="00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1" name="Rectangle 337"/>
              <p:cNvSpPr>
                <a:spLocks noChangeArrowheads="1"/>
              </p:cNvSpPr>
              <p:nvPr/>
            </p:nvSpPr>
            <p:spPr bwMode="auto">
              <a:xfrm>
                <a:off x="3185" y="2194"/>
                <a:ext cx="5" cy="1272"/>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2" name="Rectangle 338"/>
              <p:cNvSpPr>
                <a:spLocks noChangeArrowheads="1"/>
              </p:cNvSpPr>
              <p:nvPr/>
            </p:nvSpPr>
            <p:spPr bwMode="auto">
              <a:xfrm>
                <a:off x="3190" y="2194"/>
                <a:ext cx="5" cy="1272"/>
              </a:xfrm>
              <a:prstGeom prst="rect">
                <a:avLst/>
              </a:prstGeom>
              <a:solidFill>
                <a:srgbClr val="00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3" name="Rectangle 339"/>
              <p:cNvSpPr>
                <a:spLocks noChangeArrowheads="1"/>
              </p:cNvSpPr>
              <p:nvPr/>
            </p:nvSpPr>
            <p:spPr bwMode="auto">
              <a:xfrm>
                <a:off x="3195" y="2194"/>
                <a:ext cx="5" cy="1272"/>
              </a:xfrm>
              <a:prstGeom prst="rect">
                <a:avLst/>
              </a:prstGeom>
              <a:solidFill>
                <a:srgbClr val="00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4" name="Rectangle 340"/>
              <p:cNvSpPr>
                <a:spLocks noChangeArrowheads="1"/>
              </p:cNvSpPr>
              <p:nvPr/>
            </p:nvSpPr>
            <p:spPr bwMode="auto">
              <a:xfrm>
                <a:off x="3200" y="2194"/>
                <a:ext cx="5" cy="1272"/>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5" name="Rectangle 341"/>
              <p:cNvSpPr>
                <a:spLocks noChangeArrowheads="1"/>
              </p:cNvSpPr>
              <p:nvPr/>
            </p:nvSpPr>
            <p:spPr bwMode="auto">
              <a:xfrm>
                <a:off x="3205" y="2194"/>
                <a:ext cx="6" cy="1272"/>
              </a:xfrm>
              <a:prstGeom prst="rect">
                <a:avLst/>
              </a:prstGeom>
              <a:solidFill>
                <a:srgbClr val="00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6" name="Rectangle 342"/>
              <p:cNvSpPr>
                <a:spLocks noChangeArrowheads="1"/>
              </p:cNvSpPr>
              <p:nvPr/>
            </p:nvSpPr>
            <p:spPr bwMode="auto">
              <a:xfrm>
                <a:off x="3211" y="2194"/>
                <a:ext cx="5" cy="1272"/>
              </a:xfrm>
              <a:prstGeom prst="rect">
                <a:avLst/>
              </a:prstGeom>
              <a:solidFill>
                <a:srgbClr val="00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7" name="Rectangle 343"/>
              <p:cNvSpPr>
                <a:spLocks noChangeArrowheads="1"/>
              </p:cNvSpPr>
              <p:nvPr/>
            </p:nvSpPr>
            <p:spPr bwMode="auto">
              <a:xfrm>
                <a:off x="3216" y="2194"/>
                <a:ext cx="5" cy="1272"/>
              </a:xfrm>
              <a:prstGeom prst="rect">
                <a:avLst/>
              </a:prstGeom>
              <a:solidFill>
                <a:srgbClr val="00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8" name="Rectangle 344"/>
              <p:cNvSpPr>
                <a:spLocks noChangeArrowheads="1"/>
              </p:cNvSpPr>
              <p:nvPr/>
            </p:nvSpPr>
            <p:spPr bwMode="auto">
              <a:xfrm>
                <a:off x="3221" y="2194"/>
                <a:ext cx="5" cy="1272"/>
              </a:xfrm>
              <a:prstGeom prst="rect">
                <a:avLst/>
              </a:prstGeom>
              <a:solidFill>
                <a:srgbClr val="00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69" name="Rectangle 345"/>
              <p:cNvSpPr>
                <a:spLocks noChangeArrowheads="1"/>
              </p:cNvSpPr>
              <p:nvPr/>
            </p:nvSpPr>
            <p:spPr bwMode="auto">
              <a:xfrm>
                <a:off x="3226" y="2194"/>
                <a:ext cx="5" cy="1272"/>
              </a:xfrm>
              <a:prstGeom prst="rect">
                <a:avLst/>
              </a:prstGeom>
              <a:solidFill>
                <a:srgbClr val="0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0" name="Rectangle 346"/>
              <p:cNvSpPr>
                <a:spLocks noChangeArrowheads="1"/>
              </p:cNvSpPr>
              <p:nvPr/>
            </p:nvSpPr>
            <p:spPr bwMode="auto">
              <a:xfrm>
                <a:off x="3231" y="2194"/>
                <a:ext cx="5" cy="1272"/>
              </a:xfrm>
              <a:prstGeom prst="rect">
                <a:avLst/>
              </a:prstGeom>
              <a:solidFill>
                <a:srgbClr val="00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1" name="Rectangle 347"/>
              <p:cNvSpPr>
                <a:spLocks noChangeArrowheads="1"/>
              </p:cNvSpPr>
              <p:nvPr/>
            </p:nvSpPr>
            <p:spPr bwMode="auto">
              <a:xfrm>
                <a:off x="3236" y="2194"/>
                <a:ext cx="5" cy="1272"/>
              </a:xfrm>
              <a:prstGeom prst="rect">
                <a:avLst/>
              </a:prstGeom>
              <a:solidFill>
                <a:srgbClr val="00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2" name="Rectangle 348"/>
              <p:cNvSpPr>
                <a:spLocks noChangeArrowheads="1"/>
              </p:cNvSpPr>
              <p:nvPr/>
            </p:nvSpPr>
            <p:spPr bwMode="auto">
              <a:xfrm>
                <a:off x="3241" y="2194"/>
                <a:ext cx="5" cy="1272"/>
              </a:xfrm>
              <a:prstGeom prst="rect">
                <a:avLst/>
              </a:prstGeom>
              <a:solidFill>
                <a:srgbClr val="00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3" name="Rectangle 349"/>
              <p:cNvSpPr>
                <a:spLocks noChangeArrowheads="1"/>
              </p:cNvSpPr>
              <p:nvPr/>
            </p:nvSpPr>
            <p:spPr bwMode="auto">
              <a:xfrm>
                <a:off x="3246" y="2194"/>
                <a:ext cx="6" cy="1272"/>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4" name="Rectangle 350"/>
              <p:cNvSpPr>
                <a:spLocks noChangeArrowheads="1"/>
              </p:cNvSpPr>
              <p:nvPr/>
            </p:nvSpPr>
            <p:spPr bwMode="auto">
              <a:xfrm>
                <a:off x="3252" y="2194"/>
                <a:ext cx="5" cy="1272"/>
              </a:xfrm>
              <a:prstGeom prst="rect">
                <a:avLst/>
              </a:prstGeom>
              <a:solidFill>
                <a:srgbClr val="0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5" name="Rectangle 351"/>
              <p:cNvSpPr>
                <a:spLocks noChangeArrowheads="1"/>
              </p:cNvSpPr>
              <p:nvPr/>
            </p:nvSpPr>
            <p:spPr bwMode="auto">
              <a:xfrm>
                <a:off x="3257" y="2194"/>
                <a:ext cx="5" cy="1272"/>
              </a:xfrm>
              <a:prstGeom prst="rect">
                <a:avLst/>
              </a:prstGeom>
              <a:solidFill>
                <a:srgbClr val="00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6" name="Rectangle 352"/>
              <p:cNvSpPr>
                <a:spLocks noChangeArrowheads="1"/>
              </p:cNvSpPr>
              <p:nvPr/>
            </p:nvSpPr>
            <p:spPr bwMode="auto">
              <a:xfrm>
                <a:off x="3262" y="2194"/>
                <a:ext cx="5" cy="1272"/>
              </a:xfrm>
              <a:prstGeom prst="rect">
                <a:avLst/>
              </a:prstGeom>
              <a:solidFill>
                <a:srgbClr val="00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7" name="Rectangle 353"/>
              <p:cNvSpPr>
                <a:spLocks noChangeArrowheads="1"/>
              </p:cNvSpPr>
              <p:nvPr/>
            </p:nvSpPr>
            <p:spPr bwMode="auto">
              <a:xfrm>
                <a:off x="3267" y="2194"/>
                <a:ext cx="5" cy="1272"/>
              </a:xfrm>
              <a:prstGeom prst="rect">
                <a:avLst/>
              </a:prstGeom>
              <a:solidFill>
                <a:srgbClr val="00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8" name="Rectangle 354"/>
              <p:cNvSpPr>
                <a:spLocks noChangeArrowheads="1"/>
              </p:cNvSpPr>
              <p:nvPr/>
            </p:nvSpPr>
            <p:spPr bwMode="auto">
              <a:xfrm>
                <a:off x="3272" y="2194"/>
                <a:ext cx="5" cy="1272"/>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79" name="Rectangle 355"/>
              <p:cNvSpPr>
                <a:spLocks noChangeArrowheads="1"/>
              </p:cNvSpPr>
              <p:nvPr/>
            </p:nvSpPr>
            <p:spPr bwMode="auto">
              <a:xfrm>
                <a:off x="3277" y="2194"/>
                <a:ext cx="5" cy="1272"/>
              </a:xfrm>
              <a:prstGeom prst="rect">
                <a:avLst/>
              </a:prstGeom>
              <a:solidFill>
                <a:srgbClr val="0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0" name="Rectangle 356"/>
              <p:cNvSpPr>
                <a:spLocks noChangeArrowheads="1"/>
              </p:cNvSpPr>
              <p:nvPr/>
            </p:nvSpPr>
            <p:spPr bwMode="auto">
              <a:xfrm>
                <a:off x="3282" y="2194"/>
                <a:ext cx="5" cy="1272"/>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1" name="Rectangle 357"/>
              <p:cNvSpPr>
                <a:spLocks noChangeArrowheads="1"/>
              </p:cNvSpPr>
              <p:nvPr/>
            </p:nvSpPr>
            <p:spPr bwMode="auto">
              <a:xfrm>
                <a:off x="3287" y="2194"/>
                <a:ext cx="6" cy="1272"/>
              </a:xfrm>
              <a:prstGeom prst="rect">
                <a:avLst/>
              </a:prstGeom>
              <a:solidFill>
                <a:srgbClr val="00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2" name="Rectangle 358"/>
              <p:cNvSpPr>
                <a:spLocks noChangeArrowheads="1"/>
              </p:cNvSpPr>
              <p:nvPr/>
            </p:nvSpPr>
            <p:spPr bwMode="auto">
              <a:xfrm>
                <a:off x="3293" y="2194"/>
                <a:ext cx="5" cy="1272"/>
              </a:xfrm>
              <a:prstGeom prst="rect">
                <a:avLst/>
              </a:prstGeom>
              <a:solidFill>
                <a:srgbClr val="00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3" name="Rectangle 359"/>
              <p:cNvSpPr>
                <a:spLocks noChangeArrowheads="1"/>
              </p:cNvSpPr>
              <p:nvPr/>
            </p:nvSpPr>
            <p:spPr bwMode="auto">
              <a:xfrm>
                <a:off x="3298" y="2194"/>
                <a:ext cx="5" cy="1272"/>
              </a:xfrm>
              <a:prstGeom prst="rect">
                <a:avLst/>
              </a:prstGeom>
              <a:solidFill>
                <a:srgbClr val="00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4" name="Rectangle 360"/>
              <p:cNvSpPr>
                <a:spLocks noChangeArrowheads="1"/>
              </p:cNvSpPr>
              <p:nvPr/>
            </p:nvSpPr>
            <p:spPr bwMode="auto">
              <a:xfrm>
                <a:off x="3303" y="2194"/>
                <a:ext cx="5" cy="1272"/>
              </a:xfrm>
              <a:prstGeom prst="rect">
                <a:avLst/>
              </a:prstGeom>
              <a:solidFill>
                <a:srgbClr val="0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5" name="Rectangle 361"/>
              <p:cNvSpPr>
                <a:spLocks noChangeArrowheads="1"/>
              </p:cNvSpPr>
              <p:nvPr/>
            </p:nvSpPr>
            <p:spPr bwMode="auto">
              <a:xfrm>
                <a:off x="3308" y="2194"/>
                <a:ext cx="5" cy="1272"/>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6" name="Rectangle 362"/>
              <p:cNvSpPr>
                <a:spLocks noChangeArrowheads="1"/>
              </p:cNvSpPr>
              <p:nvPr/>
            </p:nvSpPr>
            <p:spPr bwMode="auto">
              <a:xfrm>
                <a:off x="3313" y="2194"/>
                <a:ext cx="5" cy="1272"/>
              </a:xfrm>
              <a:prstGeom prst="rect">
                <a:avLst/>
              </a:prstGeom>
              <a:solidFill>
                <a:srgbClr val="00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7" name="Rectangle 363"/>
              <p:cNvSpPr>
                <a:spLocks noChangeArrowheads="1"/>
              </p:cNvSpPr>
              <p:nvPr/>
            </p:nvSpPr>
            <p:spPr bwMode="auto">
              <a:xfrm>
                <a:off x="3318" y="2194"/>
                <a:ext cx="5" cy="1272"/>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8" name="Rectangle 364"/>
              <p:cNvSpPr>
                <a:spLocks noChangeArrowheads="1"/>
              </p:cNvSpPr>
              <p:nvPr/>
            </p:nvSpPr>
            <p:spPr bwMode="auto">
              <a:xfrm>
                <a:off x="3323" y="2194"/>
                <a:ext cx="6" cy="1272"/>
              </a:xfrm>
              <a:prstGeom prst="rect">
                <a:avLst/>
              </a:prstGeom>
              <a:solidFill>
                <a:srgbClr val="00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89" name="Rectangle 365"/>
              <p:cNvSpPr>
                <a:spLocks noChangeArrowheads="1"/>
              </p:cNvSpPr>
              <p:nvPr/>
            </p:nvSpPr>
            <p:spPr bwMode="auto">
              <a:xfrm>
                <a:off x="3329" y="2194"/>
                <a:ext cx="5" cy="1272"/>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0" name="Rectangle 366"/>
              <p:cNvSpPr>
                <a:spLocks noChangeArrowheads="1"/>
              </p:cNvSpPr>
              <p:nvPr/>
            </p:nvSpPr>
            <p:spPr bwMode="auto">
              <a:xfrm>
                <a:off x="3334" y="2194"/>
                <a:ext cx="5" cy="1272"/>
              </a:xfrm>
              <a:prstGeom prst="rect">
                <a:avLst/>
              </a:prstGeom>
              <a:solidFill>
                <a:srgbClr val="00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1" name="Rectangle 367"/>
              <p:cNvSpPr>
                <a:spLocks noChangeArrowheads="1"/>
              </p:cNvSpPr>
              <p:nvPr/>
            </p:nvSpPr>
            <p:spPr bwMode="auto">
              <a:xfrm>
                <a:off x="3339" y="2194"/>
                <a:ext cx="5" cy="1272"/>
              </a:xfrm>
              <a:prstGeom prst="rect">
                <a:avLst/>
              </a:prstGeom>
              <a:solidFill>
                <a:srgbClr val="00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2" name="Rectangle 368"/>
              <p:cNvSpPr>
                <a:spLocks noChangeArrowheads="1"/>
              </p:cNvSpPr>
              <p:nvPr/>
            </p:nvSpPr>
            <p:spPr bwMode="auto">
              <a:xfrm>
                <a:off x="3344" y="2194"/>
                <a:ext cx="5" cy="1272"/>
              </a:xfrm>
              <a:prstGeom prst="rect">
                <a:avLst/>
              </a:prstGeom>
              <a:solidFill>
                <a:srgbClr val="00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3" name="Rectangle 369"/>
              <p:cNvSpPr>
                <a:spLocks noChangeArrowheads="1"/>
              </p:cNvSpPr>
              <p:nvPr/>
            </p:nvSpPr>
            <p:spPr bwMode="auto">
              <a:xfrm>
                <a:off x="3349" y="2194"/>
                <a:ext cx="5" cy="1272"/>
              </a:xfrm>
              <a:prstGeom prst="rect">
                <a:avLst/>
              </a:prstGeom>
              <a:solidFill>
                <a:srgbClr val="00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4" name="Rectangle 370"/>
              <p:cNvSpPr>
                <a:spLocks noChangeArrowheads="1"/>
              </p:cNvSpPr>
              <p:nvPr/>
            </p:nvSpPr>
            <p:spPr bwMode="auto">
              <a:xfrm>
                <a:off x="3354" y="2194"/>
                <a:ext cx="5" cy="1272"/>
              </a:xfrm>
              <a:prstGeom prst="rect">
                <a:avLst/>
              </a:prstGeom>
              <a:solidFill>
                <a:srgbClr val="0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5" name="Rectangle 371"/>
              <p:cNvSpPr>
                <a:spLocks noChangeArrowheads="1"/>
              </p:cNvSpPr>
              <p:nvPr/>
            </p:nvSpPr>
            <p:spPr bwMode="auto">
              <a:xfrm>
                <a:off x="3359" y="2194"/>
                <a:ext cx="5" cy="1272"/>
              </a:xfrm>
              <a:prstGeom prst="rect">
                <a:avLst/>
              </a:prstGeom>
              <a:solidFill>
                <a:srgbClr val="0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6" name="Rectangle 372"/>
              <p:cNvSpPr>
                <a:spLocks noChangeArrowheads="1"/>
              </p:cNvSpPr>
              <p:nvPr/>
            </p:nvSpPr>
            <p:spPr bwMode="auto">
              <a:xfrm>
                <a:off x="3364" y="2194"/>
                <a:ext cx="6" cy="1272"/>
              </a:xfrm>
              <a:prstGeom prst="rect">
                <a:avLst/>
              </a:prstGeom>
              <a:solidFill>
                <a:srgbClr val="00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7" name="Rectangle 373"/>
              <p:cNvSpPr>
                <a:spLocks noChangeArrowheads="1"/>
              </p:cNvSpPr>
              <p:nvPr/>
            </p:nvSpPr>
            <p:spPr bwMode="auto">
              <a:xfrm>
                <a:off x="3370" y="2194"/>
                <a:ext cx="5" cy="1272"/>
              </a:xfrm>
              <a:prstGeom prst="rect">
                <a:avLst/>
              </a:prstGeom>
              <a:solidFill>
                <a:srgbClr val="00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8" name="Rectangle 374"/>
              <p:cNvSpPr>
                <a:spLocks noChangeArrowheads="1"/>
              </p:cNvSpPr>
              <p:nvPr/>
            </p:nvSpPr>
            <p:spPr bwMode="auto">
              <a:xfrm>
                <a:off x="3375" y="2194"/>
                <a:ext cx="5" cy="1272"/>
              </a:xfrm>
              <a:prstGeom prst="rect">
                <a:avLst/>
              </a:prstGeom>
              <a:solidFill>
                <a:srgbClr val="00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6999" name="Rectangle 375"/>
              <p:cNvSpPr>
                <a:spLocks noChangeArrowheads="1"/>
              </p:cNvSpPr>
              <p:nvPr/>
            </p:nvSpPr>
            <p:spPr bwMode="auto">
              <a:xfrm>
                <a:off x="3380" y="2194"/>
                <a:ext cx="5" cy="1272"/>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0" name="Rectangle 376"/>
              <p:cNvSpPr>
                <a:spLocks noChangeArrowheads="1"/>
              </p:cNvSpPr>
              <p:nvPr/>
            </p:nvSpPr>
            <p:spPr bwMode="auto">
              <a:xfrm>
                <a:off x="3385" y="2194"/>
                <a:ext cx="5" cy="1272"/>
              </a:xfrm>
              <a:prstGeom prst="rect">
                <a:avLst/>
              </a:prstGeom>
              <a:solidFill>
                <a:srgbClr val="00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1" name="Rectangle 377"/>
              <p:cNvSpPr>
                <a:spLocks noChangeArrowheads="1"/>
              </p:cNvSpPr>
              <p:nvPr/>
            </p:nvSpPr>
            <p:spPr bwMode="auto">
              <a:xfrm>
                <a:off x="3390" y="2194"/>
                <a:ext cx="5" cy="1272"/>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2" name="Rectangle 378"/>
              <p:cNvSpPr>
                <a:spLocks noChangeArrowheads="1"/>
              </p:cNvSpPr>
              <p:nvPr/>
            </p:nvSpPr>
            <p:spPr bwMode="auto">
              <a:xfrm>
                <a:off x="3395" y="2194"/>
                <a:ext cx="5" cy="1272"/>
              </a:xfrm>
              <a:prstGeom prst="rect">
                <a:avLst/>
              </a:prstGeom>
              <a:solidFill>
                <a:srgbClr val="00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3" name="Rectangle 379"/>
              <p:cNvSpPr>
                <a:spLocks noChangeArrowheads="1"/>
              </p:cNvSpPr>
              <p:nvPr/>
            </p:nvSpPr>
            <p:spPr bwMode="auto">
              <a:xfrm>
                <a:off x="3400" y="2194"/>
                <a:ext cx="5" cy="1272"/>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4" name="Rectangle 380"/>
              <p:cNvSpPr>
                <a:spLocks noChangeArrowheads="1"/>
              </p:cNvSpPr>
              <p:nvPr/>
            </p:nvSpPr>
            <p:spPr bwMode="auto">
              <a:xfrm>
                <a:off x="3405" y="2194"/>
                <a:ext cx="6" cy="1272"/>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5" name="Rectangle 381"/>
              <p:cNvSpPr>
                <a:spLocks noChangeArrowheads="1"/>
              </p:cNvSpPr>
              <p:nvPr/>
            </p:nvSpPr>
            <p:spPr bwMode="auto">
              <a:xfrm>
                <a:off x="3411" y="2194"/>
                <a:ext cx="5" cy="1272"/>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6" name="Rectangle 382"/>
              <p:cNvSpPr>
                <a:spLocks noChangeArrowheads="1"/>
              </p:cNvSpPr>
              <p:nvPr/>
            </p:nvSpPr>
            <p:spPr bwMode="auto">
              <a:xfrm>
                <a:off x="3416" y="2194"/>
                <a:ext cx="5" cy="1272"/>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7" name="Rectangle 383"/>
              <p:cNvSpPr>
                <a:spLocks noChangeArrowheads="1"/>
              </p:cNvSpPr>
              <p:nvPr/>
            </p:nvSpPr>
            <p:spPr bwMode="auto">
              <a:xfrm>
                <a:off x="3421" y="2194"/>
                <a:ext cx="5" cy="1272"/>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8" name="Rectangle 384"/>
              <p:cNvSpPr>
                <a:spLocks noChangeArrowheads="1"/>
              </p:cNvSpPr>
              <p:nvPr/>
            </p:nvSpPr>
            <p:spPr bwMode="auto">
              <a:xfrm>
                <a:off x="3426" y="2194"/>
                <a:ext cx="5" cy="1272"/>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09" name="Rectangle 385"/>
              <p:cNvSpPr>
                <a:spLocks noChangeArrowheads="1"/>
              </p:cNvSpPr>
              <p:nvPr/>
            </p:nvSpPr>
            <p:spPr bwMode="auto">
              <a:xfrm>
                <a:off x="3431" y="2194"/>
                <a:ext cx="5" cy="1272"/>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0" name="Rectangle 386"/>
              <p:cNvSpPr>
                <a:spLocks noChangeArrowheads="1"/>
              </p:cNvSpPr>
              <p:nvPr/>
            </p:nvSpPr>
            <p:spPr bwMode="auto">
              <a:xfrm>
                <a:off x="3436" y="2194"/>
                <a:ext cx="5" cy="1272"/>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1" name="Rectangle 387"/>
              <p:cNvSpPr>
                <a:spLocks noChangeArrowheads="1"/>
              </p:cNvSpPr>
              <p:nvPr/>
            </p:nvSpPr>
            <p:spPr bwMode="auto">
              <a:xfrm>
                <a:off x="3441" y="2194"/>
                <a:ext cx="5" cy="1272"/>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2" name="Rectangle 388"/>
              <p:cNvSpPr>
                <a:spLocks noChangeArrowheads="1"/>
              </p:cNvSpPr>
              <p:nvPr/>
            </p:nvSpPr>
            <p:spPr bwMode="auto">
              <a:xfrm>
                <a:off x="3446" y="2194"/>
                <a:ext cx="6" cy="127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3" name="Rectangle 389"/>
              <p:cNvSpPr>
                <a:spLocks noChangeArrowheads="1"/>
              </p:cNvSpPr>
              <p:nvPr/>
            </p:nvSpPr>
            <p:spPr bwMode="auto">
              <a:xfrm>
                <a:off x="3452" y="2194"/>
                <a:ext cx="5" cy="127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4" name="Rectangle 390"/>
              <p:cNvSpPr>
                <a:spLocks noChangeArrowheads="1"/>
              </p:cNvSpPr>
              <p:nvPr/>
            </p:nvSpPr>
            <p:spPr bwMode="auto">
              <a:xfrm>
                <a:off x="3457" y="2194"/>
                <a:ext cx="5" cy="1272"/>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5" name="Rectangle 391"/>
              <p:cNvSpPr>
                <a:spLocks noChangeArrowheads="1"/>
              </p:cNvSpPr>
              <p:nvPr/>
            </p:nvSpPr>
            <p:spPr bwMode="auto">
              <a:xfrm>
                <a:off x="3462" y="2194"/>
                <a:ext cx="5" cy="1272"/>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6" name="Rectangle 392"/>
              <p:cNvSpPr>
                <a:spLocks noChangeArrowheads="1"/>
              </p:cNvSpPr>
              <p:nvPr/>
            </p:nvSpPr>
            <p:spPr bwMode="auto">
              <a:xfrm>
                <a:off x="3467" y="2194"/>
                <a:ext cx="5" cy="1272"/>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7" name="Rectangle 393"/>
              <p:cNvSpPr>
                <a:spLocks noChangeArrowheads="1"/>
              </p:cNvSpPr>
              <p:nvPr/>
            </p:nvSpPr>
            <p:spPr bwMode="auto">
              <a:xfrm>
                <a:off x="3472" y="2194"/>
                <a:ext cx="5" cy="1272"/>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8" name="Rectangle 394"/>
              <p:cNvSpPr>
                <a:spLocks noChangeArrowheads="1"/>
              </p:cNvSpPr>
              <p:nvPr/>
            </p:nvSpPr>
            <p:spPr bwMode="auto">
              <a:xfrm>
                <a:off x="3477" y="2194"/>
                <a:ext cx="5" cy="1272"/>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19" name="Rectangle 395"/>
              <p:cNvSpPr>
                <a:spLocks noChangeArrowheads="1"/>
              </p:cNvSpPr>
              <p:nvPr/>
            </p:nvSpPr>
            <p:spPr bwMode="auto">
              <a:xfrm>
                <a:off x="3482" y="2194"/>
                <a:ext cx="6" cy="1272"/>
              </a:xfrm>
              <a:prstGeom prst="rect">
                <a:avLst/>
              </a:prstGeom>
              <a:solidFill>
                <a:srgbClr val="00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0" name="Rectangle 396"/>
              <p:cNvSpPr>
                <a:spLocks noChangeArrowheads="1"/>
              </p:cNvSpPr>
              <p:nvPr/>
            </p:nvSpPr>
            <p:spPr bwMode="auto">
              <a:xfrm>
                <a:off x="3488" y="2194"/>
                <a:ext cx="5" cy="1272"/>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1" name="Rectangle 397"/>
              <p:cNvSpPr>
                <a:spLocks noChangeArrowheads="1"/>
              </p:cNvSpPr>
              <p:nvPr/>
            </p:nvSpPr>
            <p:spPr bwMode="auto">
              <a:xfrm>
                <a:off x="3493" y="2194"/>
                <a:ext cx="5" cy="1272"/>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2" name="Rectangle 398"/>
              <p:cNvSpPr>
                <a:spLocks noChangeArrowheads="1"/>
              </p:cNvSpPr>
              <p:nvPr/>
            </p:nvSpPr>
            <p:spPr bwMode="auto">
              <a:xfrm>
                <a:off x="3498" y="2194"/>
                <a:ext cx="5" cy="1272"/>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3" name="Rectangle 399"/>
              <p:cNvSpPr>
                <a:spLocks noChangeArrowheads="1"/>
              </p:cNvSpPr>
              <p:nvPr/>
            </p:nvSpPr>
            <p:spPr bwMode="auto">
              <a:xfrm>
                <a:off x="3503" y="2194"/>
                <a:ext cx="5" cy="1272"/>
              </a:xfrm>
              <a:prstGeom prst="rect">
                <a:avLst/>
              </a:prstGeom>
              <a:solidFill>
                <a:srgbClr val="00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4" name="Rectangle 400"/>
              <p:cNvSpPr>
                <a:spLocks noChangeArrowheads="1"/>
              </p:cNvSpPr>
              <p:nvPr/>
            </p:nvSpPr>
            <p:spPr bwMode="auto">
              <a:xfrm>
                <a:off x="3508" y="2194"/>
                <a:ext cx="5" cy="1272"/>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5" name="Rectangle 401"/>
              <p:cNvSpPr>
                <a:spLocks noChangeArrowheads="1"/>
              </p:cNvSpPr>
              <p:nvPr/>
            </p:nvSpPr>
            <p:spPr bwMode="auto">
              <a:xfrm>
                <a:off x="3513" y="2194"/>
                <a:ext cx="5" cy="1272"/>
              </a:xfrm>
              <a:prstGeom prst="rect">
                <a:avLst/>
              </a:prstGeom>
              <a:solidFill>
                <a:srgbClr val="00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6" name="Rectangle 402"/>
              <p:cNvSpPr>
                <a:spLocks noChangeArrowheads="1"/>
              </p:cNvSpPr>
              <p:nvPr/>
            </p:nvSpPr>
            <p:spPr bwMode="auto">
              <a:xfrm>
                <a:off x="3518" y="2194"/>
                <a:ext cx="5" cy="1272"/>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7" name="Rectangle 403"/>
              <p:cNvSpPr>
                <a:spLocks noChangeArrowheads="1"/>
              </p:cNvSpPr>
              <p:nvPr/>
            </p:nvSpPr>
            <p:spPr bwMode="auto">
              <a:xfrm>
                <a:off x="3523" y="2194"/>
                <a:ext cx="6" cy="1272"/>
              </a:xfrm>
              <a:prstGeom prst="rect">
                <a:avLst/>
              </a:prstGeom>
              <a:solidFill>
                <a:srgbClr val="00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8" name="Rectangle 404"/>
              <p:cNvSpPr>
                <a:spLocks noChangeArrowheads="1"/>
              </p:cNvSpPr>
              <p:nvPr/>
            </p:nvSpPr>
            <p:spPr bwMode="auto">
              <a:xfrm>
                <a:off x="3529" y="2194"/>
                <a:ext cx="5" cy="1272"/>
              </a:xfrm>
              <a:prstGeom prst="rect">
                <a:avLst/>
              </a:prstGeom>
              <a:solidFill>
                <a:srgbClr val="00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29" name="Rectangle 405"/>
              <p:cNvSpPr>
                <a:spLocks noChangeArrowheads="1"/>
              </p:cNvSpPr>
              <p:nvPr/>
            </p:nvSpPr>
            <p:spPr bwMode="auto">
              <a:xfrm>
                <a:off x="3534" y="2194"/>
                <a:ext cx="5" cy="1272"/>
              </a:xfrm>
              <a:prstGeom prst="rect">
                <a:avLst/>
              </a:prstGeom>
              <a:solidFill>
                <a:srgbClr val="00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0" name="Rectangle 406"/>
              <p:cNvSpPr>
                <a:spLocks noChangeArrowheads="1"/>
              </p:cNvSpPr>
              <p:nvPr/>
            </p:nvSpPr>
            <p:spPr bwMode="auto">
              <a:xfrm>
                <a:off x="3539" y="2194"/>
                <a:ext cx="5" cy="1272"/>
              </a:xfrm>
              <a:prstGeom prst="rect">
                <a:avLst/>
              </a:prstGeom>
              <a:solidFill>
                <a:srgbClr val="0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1" name="Rectangle 407"/>
              <p:cNvSpPr>
                <a:spLocks noChangeArrowheads="1"/>
              </p:cNvSpPr>
              <p:nvPr/>
            </p:nvSpPr>
            <p:spPr bwMode="auto">
              <a:xfrm>
                <a:off x="3544" y="2194"/>
                <a:ext cx="5" cy="1272"/>
              </a:xfrm>
              <a:prstGeom prst="rect">
                <a:avLst/>
              </a:prstGeom>
              <a:solidFill>
                <a:srgbClr val="0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2" name="Rectangle 408"/>
              <p:cNvSpPr>
                <a:spLocks noChangeArrowheads="1"/>
              </p:cNvSpPr>
              <p:nvPr/>
            </p:nvSpPr>
            <p:spPr bwMode="auto">
              <a:xfrm>
                <a:off x="3549" y="2194"/>
                <a:ext cx="5" cy="1272"/>
              </a:xfrm>
              <a:prstGeom prst="rect">
                <a:avLst/>
              </a:prstGeom>
              <a:solidFill>
                <a:srgbClr val="00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3" name="Rectangle 409"/>
              <p:cNvSpPr>
                <a:spLocks noChangeArrowheads="1"/>
              </p:cNvSpPr>
              <p:nvPr/>
            </p:nvSpPr>
            <p:spPr bwMode="auto">
              <a:xfrm>
                <a:off x="3554" y="2194"/>
                <a:ext cx="5" cy="1272"/>
              </a:xfrm>
              <a:prstGeom prst="rect">
                <a:avLst/>
              </a:prstGeom>
              <a:solidFill>
                <a:srgbClr val="00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4" name="Rectangle 410"/>
              <p:cNvSpPr>
                <a:spLocks noChangeArrowheads="1"/>
              </p:cNvSpPr>
              <p:nvPr/>
            </p:nvSpPr>
            <p:spPr bwMode="auto">
              <a:xfrm>
                <a:off x="3559" y="2194"/>
                <a:ext cx="5" cy="1272"/>
              </a:xfrm>
              <a:prstGeom prst="rect">
                <a:avLst/>
              </a:prstGeom>
              <a:solidFill>
                <a:srgbClr val="00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5" name="Rectangle 411"/>
              <p:cNvSpPr>
                <a:spLocks noChangeArrowheads="1"/>
              </p:cNvSpPr>
              <p:nvPr/>
            </p:nvSpPr>
            <p:spPr bwMode="auto">
              <a:xfrm>
                <a:off x="3564" y="2194"/>
                <a:ext cx="6" cy="1272"/>
              </a:xfrm>
              <a:prstGeom prst="rect">
                <a:avLst/>
              </a:prstGeom>
              <a:solidFill>
                <a:srgbClr val="00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6" name="Rectangle 412"/>
              <p:cNvSpPr>
                <a:spLocks noChangeArrowheads="1"/>
              </p:cNvSpPr>
              <p:nvPr/>
            </p:nvSpPr>
            <p:spPr bwMode="auto">
              <a:xfrm>
                <a:off x="3570" y="2194"/>
                <a:ext cx="5" cy="1272"/>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7" name="Rectangle 413"/>
              <p:cNvSpPr>
                <a:spLocks noChangeArrowheads="1"/>
              </p:cNvSpPr>
              <p:nvPr/>
            </p:nvSpPr>
            <p:spPr bwMode="auto">
              <a:xfrm>
                <a:off x="3575" y="2194"/>
                <a:ext cx="5" cy="1272"/>
              </a:xfrm>
              <a:prstGeom prst="rect">
                <a:avLst/>
              </a:prstGeom>
              <a:solidFill>
                <a:srgbClr val="00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8" name="Rectangle 414"/>
              <p:cNvSpPr>
                <a:spLocks noChangeArrowheads="1"/>
              </p:cNvSpPr>
              <p:nvPr/>
            </p:nvSpPr>
            <p:spPr bwMode="auto">
              <a:xfrm>
                <a:off x="3580" y="2194"/>
                <a:ext cx="5" cy="1272"/>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39" name="Rectangle 415"/>
              <p:cNvSpPr>
                <a:spLocks noChangeArrowheads="1"/>
              </p:cNvSpPr>
              <p:nvPr/>
            </p:nvSpPr>
            <p:spPr bwMode="auto">
              <a:xfrm>
                <a:off x="3585" y="2194"/>
                <a:ext cx="5" cy="1272"/>
              </a:xfrm>
              <a:prstGeom prst="rect">
                <a:avLst/>
              </a:prstGeom>
              <a:solidFill>
                <a:srgbClr val="00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0" name="Rectangle 416"/>
              <p:cNvSpPr>
                <a:spLocks noChangeArrowheads="1"/>
              </p:cNvSpPr>
              <p:nvPr/>
            </p:nvSpPr>
            <p:spPr bwMode="auto">
              <a:xfrm>
                <a:off x="3590" y="2194"/>
                <a:ext cx="5" cy="1272"/>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1" name="Rectangle 417"/>
              <p:cNvSpPr>
                <a:spLocks noChangeArrowheads="1"/>
              </p:cNvSpPr>
              <p:nvPr/>
            </p:nvSpPr>
            <p:spPr bwMode="auto">
              <a:xfrm>
                <a:off x="3595" y="2194"/>
                <a:ext cx="5" cy="1272"/>
              </a:xfrm>
              <a:prstGeom prst="rect">
                <a:avLst/>
              </a:prstGeom>
              <a:solidFill>
                <a:srgbClr val="0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2" name="Rectangle 418"/>
              <p:cNvSpPr>
                <a:spLocks noChangeArrowheads="1"/>
              </p:cNvSpPr>
              <p:nvPr/>
            </p:nvSpPr>
            <p:spPr bwMode="auto">
              <a:xfrm>
                <a:off x="3600" y="2194"/>
                <a:ext cx="5" cy="1272"/>
              </a:xfrm>
              <a:prstGeom prst="rect">
                <a:avLst/>
              </a:prstGeom>
              <a:solidFill>
                <a:srgbClr val="00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3" name="Rectangle 419"/>
              <p:cNvSpPr>
                <a:spLocks noChangeArrowheads="1"/>
              </p:cNvSpPr>
              <p:nvPr/>
            </p:nvSpPr>
            <p:spPr bwMode="auto">
              <a:xfrm>
                <a:off x="3605" y="2194"/>
                <a:ext cx="6" cy="1272"/>
              </a:xfrm>
              <a:prstGeom prst="rect">
                <a:avLst/>
              </a:prstGeom>
              <a:solidFill>
                <a:srgbClr val="00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4" name="Rectangle 420"/>
              <p:cNvSpPr>
                <a:spLocks noChangeArrowheads="1"/>
              </p:cNvSpPr>
              <p:nvPr/>
            </p:nvSpPr>
            <p:spPr bwMode="auto">
              <a:xfrm>
                <a:off x="3611" y="2194"/>
                <a:ext cx="5" cy="1272"/>
              </a:xfrm>
              <a:prstGeom prst="rect">
                <a:avLst/>
              </a:prstGeom>
              <a:solidFill>
                <a:srgbClr val="00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5" name="Rectangle 421"/>
              <p:cNvSpPr>
                <a:spLocks noChangeArrowheads="1"/>
              </p:cNvSpPr>
              <p:nvPr/>
            </p:nvSpPr>
            <p:spPr bwMode="auto">
              <a:xfrm>
                <a:off x="3616" y="2194"/>
                <a:ext cx="5" cy="1272"/>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6" name="Rectangle 422"/>
              <p:cNvSpPr>
                <a:spLocks noChangeArrowheads="1"/>
              </p:cNvSpPr>
              <p:nvPr/>
            </p:nvSpPr>
            <p:spPr bwMode="auto">
              <a:xfrm>
                <a:off x="3621" y="2194"/>
                <a:ext cx="5" cy="1272"/>
              </a:xfrm>
              <a:prstGeom prst="rect">
                <a:avLst/>
              </a:prstGeom>
              <a:solidFill>
                <a:srgbClr val="00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7" name="Rectangle 423"/>
              <p:cNvSpPr>
                <a:spLocks noChangeArrowheads="1"/>
              </p:cNvSpPr>
              <p:nvPr/>
            </p:nvSpPr>
            <p:spPr bwMode="auto">
              <a:xfrm>
                <a:off x="3626" y="2194"/>
                <a:ext cx="5" cy="1272"/>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8" name="Rectangle 424"/>
              <p:cNvSpPr>
                <a:spLocks noChangeArrowheads="1"/>
              </p:cNvSpPr>
              <p:nvPr/>
            </p:nvSpPr>
            <p:spPr bwMode="auto">
              <a:xfrm>
                <a:off x="3631" y="2194"/>
                <a:ext cx="5" cy="1272"/>
              </a:xfrm>
              <a:prstGeom prst="rect">
                <a:avLst/>
              </a:prstGeom>
              <a:solidFill>
                <a:srgbClr val="00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49" name="Rectangle 425"/>
              <p:cNvSpPr>
                <a:spLocks noChangeArrowheads="1"/>
              </p:cNvSpPr>
              <p:nvPr/>
            </p:nvSpPr>
            <p:spPr bwMode="auto">
              <a:xfrm>
                <a:off x="3636" y="2194"/>
                <a:ext cx="5" cy="1272"/>
              </a:xfrm>
              <a:prstGeom prst="rect">
                <a:avLst/>
              </a:prstGeom>
              <a:solidFill>
                <a:srgbClr val="00C6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0" name="Rectangle 426"/>
              <p:cNvSpPr>
                <a:spLocks noChangeArrowheads="1"/>
              </p:cNvSpPr>
              <p:nvPr/>
            </p:nvSpPr>
            <p:spPr bwMode="auto">
              <a:xfrm>
                <a:off x="3641" y="2194"/>
                <a:ext cx="6" cy="1272"/>
              </a:xfrm>
              <a:prstGeom prst="rect">
                <a:avLst/>
              </a:prstGeom>
              <a:solidFill>
                <a:srgbClr val="00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1" name="Rectangle 427"/>
              <p:cNvSpPr>
                <a:spLocks noChangeArrowheads="1"/>
              </p:cNvSpPr>
              <p:nvPr/>
            </p:nvSpPr>
            <p:spPr bwMode="auto">
              <a:xfrm>
                <a:off x="3647" y="2194"/>
                <a:ext cx="5" cy="1272"/>
              </a:xfrm>
              <a:prstGeom prst="rect">
                <a:avLst/>
              </a:prstGeom>
              <a:solidFill>
                <a:srgbClr val="0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2" name="Rectangle 428"/>
              <p:cNvSpPr>
                <a:spLocks noChangeArrowheads="1"/>
              </p:cNvSpPr>
              <p:nvPr/>
            </p:nvSpPr>
            <p:spPr bwMode="auto">
              <a:xfrm>
                <a:off x="3652" y="2194"/>
                <a:ext cx="5" cy="1272"/>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3" name="Rectangle 429"/>
              <p:cNvSpPr>
                <a:spLocks noChangeArrowheads="1"/>
              </p:cNvSpPr>
              <p:nvPr/>
            </p:nvSpPr>
            <p:spPr bwMode="auto">
              <a:xfrm>
                <a:off x="3657" y="2194"/>
                <a:ext cx="5" cy="1272"/>
              </a:xfrm>
              <a:prstGeom prst="rect">
                <a:avLst/>
              </a:prstGeom>
              <a:solidFill>
                <a:srgbClr val="00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4" name="Rectangle 430"/>
              <p:cNvSpPr>
                <a:spLocks noChangeArrowheads="1"/>
              </p:cNvSpPr>
              <p:nvPr/>
            </p:nvSpPr>
            <p:spPr bwMode="auto">
              <a:xfrm>
                <a:off x="3662" y="2194"/>
                <a:ext cx="5" cy="1272"/>
              </a:xfrm>
              <a:prstGeom prst="rect">
                <a:avLst/>
              </a:prstGeom>
              <a:solidFill>
                <a:srgbClr val="00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5" name="Rectangle 431"/>
              <p:cNvSpPr>
                <a:spLocks noChangeArrowheads="1"/>
              </p:cNvSpPr>
              <p:nvPr/>
            </p:nvSpPr>
            <p:spPr bwMode="auto">
              <a:xfrm>
                <a:off x="3667" y="2194"/>
                <a:ext cx="5" cy="1272"/>
              </a:xfrm>
              <a:prstGeom prst="rect">
                <a:avLst/>
              </a:prstGeom>
              <a:solidFill>
                <a:srgbClr val="00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6" name="Rectangle 432"/>
              <p:cNvSpPr>
                <a:spLocks noChangeArrowheads="1"/>
              </p:cNvSpPr>
              <p:nvPr/>
            </p:nvSpPr>
            <p:spPr bwMode="auto">
              <a:xfrm>
                <a:off x="3672" y="2194"/>
                <a:ext cx="5" cy="1272"/>
              </a:xfrm>
              <a:prstGeom prst="rect">
                <a:avLst/>
              </a:prstGeom>
              <a:solidFill>
                <a:srgbClr val="0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7" name="Rectangle 433"/>
              <p:cNvSpPr>
                <a:spLocks noChangeArrowheads="1"/>
              </p:cNvSpPr>
              <p:nvPr/>
            </p:nvSpPr>
            <p:spPr bwMode="auto">
              <a:xfrm>
                <a:off x="3677" y="2194"/>
                <a:ext cx="5" cy="1272"/>
              </a:xfrm>
              <a:prstGeom prst="rect">
                <a:avLst/>
              </a:prstGeom>
              <a:solidFill>
                <a:srgbClr val="00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8" name="Rectangle 434"/>
              <p:cNvSpPr>
                <a:spLocks noChangeArrowheads="1"/>
              </p:cNvSpPr>
              <p:nvPr/>
            </p:nvSpPr>
            <p:spPr bwMode="auto">
              <a:xfrm>
                <a:off x="3682" y="2194"/>
                <a:ext cx="6" cy="1272"/>
              </a:xfrm>
              <a:prstGeom prst="rect">
                <a:avLst/>
              </a:prstGeom>
              <a:solidFill>
                <a:srgbClr val="00AB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59" name="Rectangle 435"/>
              <p:cNvSpPr>
                <a:spLocks noChangeArrowheads="1"/>
              </p:cNvSpPr>
              <p:nvPr/>
            </p:nvSpPr>
            <p:spPr bwMode="auto">
              <a:xfrm>
                <a:off x="3688" y="2194"/>
                <a:ext cx="5" cy="1272"/>
              </a:xfrm>
              <a:prstGeom prst="rect">
                <a:avLst/>
              </a:prstGeom>
              <a:solidFill>
                <a:srgbClr val="00A7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0" name="Rectangle 436"/>
              <p:cNvSpPr>
                <a:spLocks noChangeArrowheads="1"/>
              </p:cNvSpPr>
              <p:nvPr/>
            </p:nvSpPr>
            <p:spPr bwMode="auto">
              <a:xfrm>
                <a:off x="3693" y="2194"/>
                <a:ext cx="5" cy="1272"/>
              </a:xfrm>
              <a:prstGeom prst="rect">
                <a:avLst/>
              </a:prstGeom>
              <a:solidFill>
                <a:srgbClr val="00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1" name="Rectangle 437"/>
              <p:cNvSpPr>
                <a:spLocks noChangeArrowheads="1"/>
              </p:cNvSpPr>
              <p:nvPr/>
            </p:nvSpPr>
            <p:spPr bwMode="auto">
              <a:xfrm>
                <a:off x="3698" y="2194"/>
                <a:ext cx="5" cy="1272"/>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2" name="Rectangle 438"/>
              <p:cNvSpPr>
                <a:spLocks noChangeArrowheads="1"/>
              </p:cNvSpPr>
              <p:nvPr/>
            </p:nvSpPr>
            <p:spPr bwMode="auto">
              <a:xfrm>
                <a:off x="3703" y="2194"/>
                <a:ext cx="5" cy="1272"/>
              </a:xfrm>
              <a:prstGeom prst="rect">
                <a:avLst/>
              </a:prstGeom>
              <a:solidFill>
                <a:srgbClr val="00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3" name="Rectangle 439"/>
              <p:cNvSpPr>
                <a:spLocks noChangeArrowheads="1"/>
              </p:cNvSpPr>
              <p:nvPr/>
            </p:nvSpPr>
            <p:spPr bwMode="auto">
              <a:xfrm>
                <a:off x="3708" y="2194"/>
                <a:ext cx="5" cy="1272"/>
              </a:xfrm>
              <a:prstGeom prst="rect">
                <a:avLst/>
              </a:prstGeom>
              <a:solidFill>
                <a:srgbClr val="00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4" name="Rectangle 440"/>
              <p:cNvSpPr>
                <a:spLocks noChangeArrowheads="1"/>
              </p:cNvSpPr>
              <p:nvPr/>
            </p:nvSpPr>
            <p:spPr bwMode="auto">
              <a:xfrm>
                <a:off x="3713" y="2194"/>
                <a:ext cx="5" cy="1272"/>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5" name="Rectangle 441"/>
              <p:cNvSpPr>
                <a:spLocks noChangeArrowheads="1"/>
              </p:cNvSpPr>
              <p:nvPr/>
            </p:nvSpPr>
            <p:spPr bwMode="auto">
              <a:xfrm>
                <a:off x="3718" y="2194"/>
                <a:ext cx="5" cy="1272"/>
              </a:xfrm>
              <a:prstGeom prst="rect">
                <a:avLst/>
              </a:prstGeom>
              <a:solidFill>
                <a:srgbClr val="00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6" name="Rectangle 442"/>
              <p:cNvSpPr>
                <a:spLocks noChangeArrowheads="1"/>
              </p:cNvSpPr>
              <p:nvPr/>
            </p:nvSpPr>
            <p:spPr bwMode="auto">
              <a:xfrm>
                <a:off x="3723" y="2194"/>
                <a:ext cx="6" cy="1272"/>
              </a:xfrm>
              <a:prstGeom prst="rect">
                <a:avLst/>
              </a:prstGeom>
              <a:solidFill>
                <a:srgbClr val="00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7" name="Rectangle 443"/>
              <p:cNvSpPr>
                <a:spLocks noChangeArrowheads="1"/>
              </p:cNvSpPr>
              <p:nvPr/>
            </p:nvSpPr>
            <p:spPr bwMode="auto">
              <a:xfrm>
                <a:off x="3729" y="2194"/>
                <a:ext cx="5" cy="1272"/>
              </a:xfrm>
              <a:prstGeom prst="rect">
                <a:avLst/>
              </a:prstGeom>
              <a:solidFill>
                <a:srgbClr val="009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8" name="Rectangle 444"/>
              <p:cNvSpPr>
                <a:spLocks noChangeArrowheads="1"/>
              </p:cNvSpPr>
              <p:nvPr/>
            </p:nvSpPr>
            <p:spPr bwMode="auto">
              <a:xfrm>
                <a:off x="3734" y="2194"/>
                <a:ext cx="5" cy="1272"/>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69" name="Rectangle 445"/>
              <p:cNvSpPr>
                <a:spLocks noChangeArrowheads="1"/>
              </p:cNvSpPr>
              <p:nvPr/>
            </p:nvSpPr>
            <p:spPr bwMode="auto">
              <a:xfrm>
                <a:off x="3739" y="2194"/>
                <a:ext cx="5" cy="1272"/>
              </a:xfrm>
              <a:prstGeom prst="rect">
                <a:avLst/>
              </a:prstGeom>
              <a:solidFill>
                <a:srgbClr val="00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0" name="Rectangle 446"/>
              <p:cNvSpPr>
                <a:spLocks noChangeArrowheads="1"/>
              </p:cNvSpPr>
              <p:nvPr/>
            </p:nvSpPr>
            <p:spPr bwMode="auto">
              <a:xfrm>
                <a:off x="3744" y="2194"/>
                <a:ext cx="5" cy="1272"/>
              </a:xfrm>
              <a:prstGeom prst="rect">
                <a:avLst/>
              </a:prstGeom>
              <a:solidFill>
                <a:srgbClr val="00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1" name="Rectangle 447"/>
              <p:cNvSpPr>
                <a:spLocks noChangeArrowheads="1"/>
              </p:cNvSpPr>
              <p:nvPr/>
            </p:nvSpPr>
            <p:spPr bwMode="auto">
              <a:xfrm>
                <a:off x="3749" y="2194"/>
                <a:ext cx="5" cy="1272"/>
              </a:xfrm>
              <a:prstGeom prst="rect">
                <a:avLst/>
              </a:prstGeom>
              <a:solidFill>
                <a:srgbClr val="00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2" name="Rectangle 448"/>
              <p:cNvSpPr>
                <a:spLocks noChangeArrowheads="1"/>
              </p:cNvSpPr>
              <p:nvPr/>
            </p:nvSpPr>
            <p:spPr bwMode="auto">
              <a:xfrm>
                <a:off x="3754" y="2194"/>
                <a:ext cx="5" cy="1272"/>
              </a:xfrm>
              <a:prstGeom prst="rect">
                <a:avLst/>
              </a:prstGeom>
              <a:solidFill>
                <a:srgbClr val="0087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3" name="Rectangle 449"/>
              <p:cNvSpPr>
                <a:spLocks noChangeArrowheads="1"/>
              </p:cNvSpPr>
              <p:nvPr/>
            </p:nvSpPr>
            <p:spPr bwMode="auto">
              <a:xfrm>
                <a:off x="3759" y="2194"/>
                <a:ext cx="5" cy="1272"/>
              </a:xfrm>
              <a:prstGeom prst="rect">
                <a:avLst/>
              </a:prstGeom>
              <a:solidFill>
                <a:srgbClr val="0084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4" name="Rectangle 450"/>
              <p:cNvSpPr>
                <a:spLocks noChangeArrowheads="1"/>
              </p:cNvSpPr>
              <p:nvPr/>
            </p:nvSpPr>
            <p:spPr bwMode="auto">
              <a:xfrm>
                <a:off x="3764" y="2194"/>
                <a:ext cx="6" cy="1272"/>
              </a:xfrm>
              <a:prstGeom prst="rect">
                <a:avLst/>
              </a:prstGeom>
              <a:solidFill>
                <a:srgbClr val="00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5" name="Rectangle 451"/>
              <p:cNvSpPr>
                <a:spLocks noChangeArrowheads="1"/>
              </p:cNvSpPr>
              <p:nvPr/>
            </p:nvSpPr>
            <p:spPr bwMode="auto">
              <a:xfrm>
                <a:off x="3770" y="2194"/>
                <a:ext cx="5" cy="1272"/>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6" name="Rectangle 452"/>
              <p:cNvSpPr>
                <a:spLocks noChangeArrowheads="1"/>
              </p:cNvSpPr>
              <p:nvPr/>
            </p:nvSpPr>
            <p:spPr bwMode="auto">
              <a:xfrm>
                <a:off x="3775" y="2194"/>
                <a:ext cx="5" cy="1272"/>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7" name="Rectangle 453"/>
              <p:cNvSpPr>
                <a:spLocks noChangeArrowheads="1"/>
              </p:cNvSpPr>
              <p:nvPr/>
            </p:nvSpPr>
            <p:spPr bwMode="auto">
              <a:xfrm>
                <a:off x="3780" y="2194"/>
                <a:ext cx="5" cy="1272"/>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8" name="Rectangle 454"/>
              <p:cNvSpPr>
                <a:spLocks noChangeArrowheads="1"/>
              </p:cNvSpPr>
              <p:nvPr/>
            </p:nvSpPr>
            <p:spPr bwMode="auto">
              <a:xfrm>
                <a:off x="3785" y="2194"/>
                <a:ext cx="5" cy="1272"/>
              </a:xfrm>
              <a:prstGeom prst="rect">
                <a:avLst/>
              </a:prstGeom>
              <a:solidFill>
                <a:srgbClr val="00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79" name="Rectangle 455"/>
              <p:cNvSpPr>
                <a:spLocks noChangeArrowheads="1"/>
              </p:cNvSpPr>
              <p:nvPr/>
            </p:nvSpPr>
            <p:spPr bwMode="auto">
              <a:xfrm>
                <a:off x="3790" y="2194"/>
                <a:ext cx="5" cy="1272"/>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0" name="Rectangle 456"/>
              <p:cNvSpPr>
                <a:spLocks noChangeArrowheads="1"/>
              </p:cNvSpPr>
              <p:nvPr/>
            </p:nvSpPr>
            <p:spPr bwMode="auto">
              <a:xfrm>
                <a:off x="3795" y="2194"/>
                <a:ext cx="5" cy="1272"/>
              </a:xfrm>
              <a:prstGeom prst="rect">
                <a:avLst/>
              </a:prstGeom>
              <a:solidFill>
                <a:srgbClr val="00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1" name="Rectangle 457"/>
              <p:cNvSpPr>
                <a:spLocks noChangeArrowheads="1"/>
              </p:cNvSpPr>
              <p:nvPr/>
            </p:nvSpPr>
            <p:spPr bwMode="auto">
              <a:xfrm>
                <a:off x="3800" y="2194"/>
                <a:ext cx="6" cy="1272"/>
              </a:xfrm>
              <a:prstGeom prst="rect">
                <a:avLst/>
              </a:prstGeom>
              <a:solidFill>
                <a:srgbClr val="00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2" name="Rectangle 458"/>
              <p:cNvSpPr>
                <a:spLocks noChangeArrowheads="1"/>
              </p:cNvSpPr>
              <p:nvPr/>
            </p:nvSpPr>
            <p:spPr bwMode="auto">
              <a:xfrm>
                <a:off x="3806" y="2194"/>
                <a:ext cx="5" cy="127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3" name="Rectangle 459"/>
              <p:cNvSpPr>
                <a:spLocks noChangeArrowheads="1"/>
              </p:cNvSpPr>
              <p:nvPr/>
            </p:nvSpPr>
            <p:spPr bwMode="auto">
              <a:xfrm>
                <a:off x="3811" y="2194"/>
                <a:ext cx="5" cy="1272"/>
              </a:xfrm>
              <a:prstGeom prst="rect">
                <a:avLst/>
              </a:prstGeom>
              <a:solidFill>
                <a:srgbClr val="00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4" name="Rectangle 460"/>
              <p:cNvSpPr>
                <a:spLocks noChangeArrowheads="1"/>
              </p:cNvSpPr>
              <p:nvPr/>
            </p:nvSpPr>
            <p:spPr bwMode="auto">
              <a:xfrm>
                <a:off x="3816" y="2194"/>
                <a:ext cx="5" cy="1272"/>
              </a:xfrm>
              <a:prstGeom prst="rect">
                <a:avLst/>
              </a:prstGeom>
              <a:solidFill>
                <a:srgbClr val="00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5" name="Rectangle 461"/>
              <p:cNvSpPr>
                <a:spLocks noChangeArrowheads="1"/>
              </p:cNvSpPr>
              <p:nvPr/>
            </p:nvSpPr>
            <p:spPr bwMode="auto">
              <a:xfrm>
                <a:off x="3821" y="2194"/>
                <a:ext cx="5" cy="1272"/>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087" name="Rectangle 463"/>
            <p:cNvSpPr>
              <a:spLocks noChangeArrowheads="1"/>
            </p:cNvSpPr>
            <p:nvPr/>
          </p:nvSpPr>
          <p:spPr bwMode="auto">
            <a:xfrm>
              <a:off x="3077" y="2194"/>
              <a:ext cx="749"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7234" name="Group 610"/>
            <p:cNvGrpSpPr>
              <a:grpSpLocks/>
            </p:cNvGrpSpPr>
            <p:nvPr/>
          </p:nvGrpSpPr>
          <p:grpSpPr bwMode="auto">
            <a:xfrm>
              <a:off x="3826" y="2066"/>
              <a:ext cx="749" cy="1400"/>
              <a:chOff x="3826" y="2066"/>
              <a:chExt cx="749" cy="1400"/>
            </a:xfrm>
          </p:grpSpPr>
          <p:sp>
            <p:nvSpPr>
              <p:cNvPr id="3867088" name="Rectangle 464"/>
              <p:cNvSpPr>
                <a:spLocks noChangeArrowheads="1"/>
              </p:cNvSpPr>
              <p:nvPr/>
            </p:nvSpPr>
            <p:spPr bwMode="auto">
              <a:xfrm>
                <a:off x="3826" y="2066"/>
                <a:ext cx="5" cy="1400"/>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89" name="Rectangle 465"/>
              <p:cNvSpPr>
                <a:spLocks noChangeArrowheads="1"/>
              </p:cNvSpPr>
              <p:nvPr/>
            </p:nvSpPr>
            <p:spPr bwMode="auto">
              <a:xfrm>
                <a:off x="3831" y="2066"/>
                <a:ext cx="5" cy="1400"/>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0" name="Rectangle 466"/>
              <p:cNvSpPr>
                <a:spLocks noChangeArrowheads="1"/>
              </p:cNvSpPr>
              <p:nvPr/>
            </p:nvSpPr>
            <p:spPr bwMode="auto">
              <a:xfrm>
                <a:off x="3836" y="2066"/>
                <a:ext cx="5" cy="1400"/>
              </a:xfrm>
              <a:prstGeom prst="rect">
                <a:avLst/>
              </a:prstGeom>
              <a:solidFill>
                <a:srgbClr val="1748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1" name="Rectangle 467"/>
              <p:cNvSpPr>
                <a:spLocks noChangeArrowheads="1"/>
              </p:cNvSpPr>
              <p:nvPr/>
            </p:nvSpPr>
            <p:spPr bwMode="auto">
              <a:xfrm>
                <a:off x="3841" y="2066"/>
                <a:ext cx="6" cy="1400"/>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2" name="Rectangle 468"/>
              <p:cNvSpPr>
                <a:spLocks noChangeArrowheads="1"/>
              </p:cNvSpPr>
              <p:nvPr/>
            </p:nvSpPr>
            <p:spPr bwMode="auto">
              <a:xfrm>
                <a:off x="3847" y="2066"/>
                <a:ext cx="5" cy="1400"/>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3" name="Rectangle 469"/>
              <p:cNvSpPr>
                <a:spLocks noChangeArrowheads="1"/>
              </p:cNvSpPr>
              <p:nvPr/>
            </p:nvSpPr>
            <p:spPr bwMode="auto">
              <a:xfrm>
                <a:off x="3852" y="2066"/>
                <a:ext cx="5" cy="1400"/>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4" name="Rectangle 470"/>
              <p:cNvSpPr>
                <a:spLocks noChangeArrowheads="1"/>
              </p:cNvSpPr>
              <p:nvPr/>
            </p:nvSpPr>
            <p:spPr bwMode="auto">
              <a:xfrm>
                <a:off x="3857" y="2066"/>
                <a:ext cx="5" cy="1400"/>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5" name="Rectangle 471"/>
              <p:cNvSpPr>
                <a:spLocks noChangeArrowheads="1"/>
              </p:cNvSpPr>
              <p:nvPr/>
            </p:nvSpPr>
            <p:spPr bwMode="auto">
              <a:xfrm>
                <a:off x="3862" y="2066"/>
                <a:ext cx="5" cy="1400"/>
              </a:xfrm>
              <a:prstGeom prst="rect">
                <a:avLst/>
              </a:prstGeom>
              <a:solidFill>
                <a:srgbClr val="184B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6" name="Rectangle 472"/>
              <p:cNvSpPr>
                <a:spLocks noChangeArrowheads="1"/>
              </p:cNvSpPr>
              <p:nvPr/>
            </p:nvSpPr>
            <p:spPr bwMode="auto">
              <a:xfrm>
                <a:off x="3867" y="2066"/>
                <a:ext cx="5" cy="1400"/>
              </a:xfrm>
              <a:prstGeom prst="rect">
                <a:avLst/>
              </a:prstGeom>
              <a:solidFill>
                <a:srgbClr val="184C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7" name="Rectangle 473"/>
              <p:cNvSpPr>
                <a:spLocks noChangeArrowheads="1"/>
              </p:cNvSpPr>
              <p:nvPr/>
            </p:nvSpPr>
            <p:spPr bwMode="auto">
              <a:xfrm>
                <a:off x="3872" y="2066"/>
                <a:ext cx="5" cy="1400"/>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8" name="Rectangle 474"/>
              <p:cNvSpPr>
                <a:spLocks noChangeArrowheads="1"/>
              </p:cNvSpPr>
              <p:nvPr/>
            </p:nvSpPr>
            <p:spPr bwMode="auto">
              <a:xfrm>
                <a:off x="3877" y="2066"/>
                <a:ext cx="5" cy="1400"/>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099" name="Rectangle 475"/>
              <p:cNvSpPr>
                <a:spLocks noChangeArrowheads="1"/>
              </p:cNvSpPr>
              <p:nvPr/>
            </p:nvSpPr>
            <p:spPr bwMode="auto">
              <a:xfrm>
                <a:off x="3882" y="2066"/>
                <a:ext cx="6" cy="1400"/>
              </a:xfrm>
              <a:prstGeom prst="rect">
                <a:avLst/>
              </a:prstGeom>
              <a:solidFill>
                <a:srgbClr val="194E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0" name="Rectangle 476"/>
              <p:cNvSpPr>
                <a:spLocks noChangeArrowheads="1"/>
              </p:cNvSpPr>
              <p:nvPr/>
            </p:nvSpPr>
            <p:spPr bwMode="auto">
              <a:xfrm>
                <a:off x="3888" y="2066"/>
                <a:ext cx="5" cy="1400"/>
              </a:xfrm>
              <a:prstGeom prst="rect">
                <a:avLst/>
              </a:prstGeom>
              <a:solidFill>
                <a:srgbClr val="1A4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1" name="Rectangle 477"/>
              <p:cNvSpPr>
                <a:spLocks noChangeArrowheads="1"/>
              </p:cNvSpPr>
              <p:nvPr/>
            </p:nvSpPr>
            <p:spPr bwMode="auto">
              <a:xfrm>
                <a:off x="3893" y="2066"/>
                <a:ext cx="5" cy="1400"/>
              </a:xfrm>
              <a:prstGeom prst="rect">
                <a:avLst/>
              </a:prstGeom>
              <a:solidFill>
                <a:srgbClr val="1A51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2" name="Rectangle 478"/>
              <p:cNvSpPr>
                <a:spLocks noChangeArrowheads="1"/>
              </p:cNvSpPr>
              <p:nvPr/>
            </p:nvSpPr>
            <p:spPr bwMode="auto">
              <a:xfrm>
                <a:off x="3898" y="2066"/>
                <a:ext cx="5" cy="1400"/>
              </a:xfrm>
              <a:prstGeom prst="rect">
                <a:avLst/>
              </a:prstGeom>
              <a:solidFill>
                <a:srgbClr val="1A52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3" name="Rectangle 479"/>
              <p:cNvSpPr>
                <a:spLocks noChangeArrowheads="1"/>
              </p:cNvSpPr>
              <p:nvPr/>
            </p:nvSpPr>
            <p:spPr bwMode="auto">
              <a:xfrm>
                <a:off x="3903" y="2066"/>
                <a:ext cx="5" cy="1400"/>
              </a:xfrm>
              <a:prstGeom prst="rect">
                <a:avLst/>
              </a:prstGeom>
              <a:solidFill>
                <a:srgbClr val="1B53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4" name="Rectangle 480"/>
              <p:cNvSpPr>
                <a:spLocks noChangeArrowheads="1"/>
              </p:cNvSpPr>
              <p:nvPr/>
            </p:nvSpPr>
            <p:spPr bwMode="auto">
              <a:xfrm>
                <a:off x="3908" y="2066"/>
                <a:ext cx="5" cy="1400"/>
              </a:xfrm>
              <a:prstGeom prst="rect">
                <a:avLst/>
              </a:prstGeom>
              <a:solidFill>
                <a:srgbClr val="1B54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5" name="Rectangle 481"/>
              <p:cNvSpPr>
                <a:spLocks noChangeArrowheads="1"/>
              </p:cNvSpPr>
              <p:nvPr/>
            </p:nvSpPr>
            <p:spPr bwMode="auto">
              <a:xfrm>
                <a:off x="3913" y="2066"/>
                <a:ext cx="5" cy="1400"/>
              </a:xfrm>
              <a:prstGeom prst="rect">
                <a:avLst/>
              </a:prstGeom>
              <a:solidFill>
                <a:srgbClr val="1C5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6" name="Rectangle 482"/>
              <p:cNvSpPr>
                <a:spLocks noChangeArrowheads="1"/>
              </p:cNvSpPr>
              <p:nvPr/>
            </p:nvSpPr>
            <p:spPr bwMode="auto">
              <a:xfrm>
                <a:off x="3918" y="2066"/>
                <a:ext cx="5" cy="1400"/>
              </a:xfrm>
              <a:prstGeom prst="rect">
                <a:avLst/>
              </a:prstGeom>
              <a:solidFill>
                <a:srgbClr val="1C57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7" name="Rectangle 483"/>
              <p:cNvSpPr>
                <a:spLocks noChangeArrowheads="1"/>
              </p:cNvSpPr>
              <p:nvPr/>
            </p:nvSpPr>
            <p:spPr bwMode="auto">
              <a:xfrm>
                <a:off x="3923" y="2066"/>
                <a:ext cx="6" cy="1400"/>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8" name="Rectangle 484"/>
              <p:cNvSpPr>
                <a:spLocks noChangeArrowheads="1"/>
              </p:cNvSpPr>
              <p:nvPr/>
            </p:nvSpPr>
            <p:spPr bwMode="auto">
              <a:xfrm>
                <a:off x="3929" y="2066"/>
                <a:ext cx="5" cy="1400"/>
              </a:xfrm>
              <a:prstGeom prst="rect">
                <a:avLst/>
              </a:prstGeom>
              <a:solidFill>
                <a:srgbClr val="1D5A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09" name="Rectangle 485"/>
              <p:cNvSpPr>
                <a:spLocks noChangeArrowheads="1"/>
              </p:cNvSpPr>
              <p:nvPr/>
            </p:nvSpPr>
            <p:spPr bwMode="auto">
              <a:xfrm>
                <a:off x="3934" y="2066"/>
                <a:ext cx="5" cy="1400"/>
              </a:xfrm>
              <a:prstGeom prst="rect">
                <a:avLst/>
              </a:prstGeom>
              <a:solidFill>
                <a:srgbClr val="1E5C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0" name="Rectangle 486"/>
              <p:cNvSpPr>
                <a:spLocks noChangeArrowheads="1"/>
              </p:cNvSpPr>
              <p:nvPr/>
            </p:nvSpPr>
            <p:spPr bwMode="auto">
              <a:xfrm>
                <a:off x="3939" y="2066"/>
                <a:ext cx="5" cy="1400"/>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1" name="Rectangle 487"/>
              <p:cNvSpPr>
                <a:spLocks noChangeArrowheads="1"/>
              </p:cNvSpPr>
              <p:nvPr/>
            </p:nvSpPr>
            <p:spPr bwMode="auto">
              <a:xfrm>
                <a:off x="3944" y="2066"/>
                <a:ext cx="5" cy="1400"/>
              </a:xfrm>
              <a:prstGeom prst="rect">
                <a:avLst/>
              </a:prstGeom>
              <a:solidFill>
                <a:srgbClr val="1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2" name="Rectangle 488"/>
              <p:cNvSpPr>
                <a:spLocks noChangeArrowheads="1"/>
              </p:cNvSpPr>
              <p:nvPr/>
            </p:nvSpPr>
            <p:spPr bwMode="auto">
              <a:xfrm>
                <a:off x="3949" y="2066"/>
                <a:ext cx="5" cy="1400"/>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3" name="Rectangle 489"/>
              <p:cNvSpPr>
                <a:spLocks noChangeArrowheads="1"/>
              </p:cNvSpPr>
              <p:nvPr/>
            </p:nvSpPr>
            <p:spPr bwMode="auto">
              <a:xfrm>
                <a:off x="3954" y="2066"/>
                <a:ext cx="5" cy="1400"/>
              </a:xfrm>
              <a:prstGeom prst="rect">
                <a:avLst/>
              </a:prstGeom>
              <a:solidFill>
                <a:srgbClr val="2063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4" name="Rectangle 490"/>
              <p:cNvSpPr>
                <a:spLocks noChangeArrowheads="1"/>
              </p:cNvSpPr>
              <p:nvPr/>
            </p:nvSpPr>
            <p:spPr bwMode="auto">
              <a:xfrm>
                <a:off x="3959" y="2066"/>
                <a:ext cx="6" cy="1400"/>
              </a:xfrm>
              <a:prstGeom prst="rect">
                <a:avLst/>
              </a:prstGeom>
              <a:solidFill>
                <a:srgbClr val="2164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5" name="Rectangle 491"/>
              <p:cNvSpPr>
                <a:spLocks noChangeArrowheads="1"/>
              </p:cNvSpPr>
              <p:nvPr/>
            </p:nvSpPr>
            <p:spPr bwMode="auto">
              <a:xfrm>
                <a:off x="3965" y="2066"/>
                <a:ext cx="5" cy="1400"/>
              </a:xfrm>
              <a:prstGeom prst="rect">
                <a:avLst/>
              </a:prstGeom>
              <a:solidFill>
                <a:srgbClr val="2166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6" name="Rectangle 492"/>
              <p:cNvSpPr>
                <a:spLocks noChangeArrowheads="1"/>
              </p:cNvSpPr>
              <p:nvPr/>
            </p:nvSpPr>
            <p:spPr bwMode="auto">
              <a:xfrm>
                <a:off x="3970" y="2066"/>
                <a:ext cx="5" cy="1400"/>
              </a:xfrm>
              <a:prstGeom prst="rect">
                <a:avLst/>
              </a:prstGeom>
              <a:solidFill>
                <a:srgbClr val="2268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7" name="Rectangle 493"/>
              <p:cNvSpPr>
                <a:spLocks noChangeArrowheads="1"/>
              </p:cNvSpPr>
              <p:nvPr/>
            </p:nvSpPr>
            <p:spPr bwMode="auto">
              <a:xfrm>
                <a:off x="3975" y="2066"/>
                <a:ext cx="5" cy="1400"/>
              </a:xfrm>
              <a:prstGeom prst="rect">
                <a:avLst/>
              </a:prstGeom>
              <a:solidFill>
                <a:srgbClr val="236A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8" name="Rectangle 494"/>
              <p:cNvSpPr>
                <a:spLocks noChangeArrowheads="1"/>
              </p:cNvSpPr>
              <p:nvPr/>
            </p:nvSpPr>
            <p:spPr bwMode="auto">
              <a:xfrm>
                <a:off x="3980" y="2066"/>
                <a:ext cx="5" cy="1400"/>
              </a:xfrm>
              <a:prstGeom prst="rect">
                <a:avLst/>
              </a:prstGeom>
              <a:solidFill>
                <a:srgbClr val="236C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19" name="Rectangle 495"/>
              <p:cNvSpPr>
                <a:spLocks noChangeArrowheads="1"/>
              </p:cNvSpPr>
              <p:nvPr/>
            </p:nvSpPr>
            <p:spPr bwMode="auto">
              <a:xfrm>
                <a:off x="3985" y="2066"/>
                <a:ext cx="5" cy="1400"/>
              </a:xfrm>
              <a:prstGeom prst="rect">
                <a:avLst/>
              </a:prstGeom>
              <a:solidFill>
                <a:srgbClr val="246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0" name="Rectangle 496"/>
              <p:cNvSpPr>
                <a:spLocks noChangeArrowheads="1"/>
              </p:cNvSpPr>
              <p:nvPr/>
            </p:nvSpPr>
            <p:spPr bwMode="auto">
              <a:xfrm>
                <a:off x="3990" y="2066"/>
                <a:ext cx="5" cy="1400"/>
              </a:xfrm>
              <a:prstGeom prst="rect">
                <a:avLst/>
              </a:prstGeom>
              <a:solidFill>
                <a:srgbClr val="256F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1" name="Rectangle 497"/>
              <p:cNvSpPr>
                <a:spLocks noChangeArrowheads="1"/>
              </p:cNvSpPr>
              <p:nvPr/>
            </p:nvSpPr>
            <p:spPr bwMode="auto">
              <a:xfrm>
                <a:off x="3995" y="2066"/>
                <a:ext cx="5" cy="1400"/>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2" name="Rectangle 498"/>
              <p:cNvSpPr>
                <a:spLocks noChangeArrowheads="1"/>
              </p:cNvSpPr>
              <p:nvPr/>
            </p:nvSpPr>
            <p:spPr bwMode="auto">
              <a:xfrm>
                <a:off x="4000" y="2066"/>
                <a:ext cx="6" cy="1400"/>
              </a:xfrm>
              <a:prstGeom prst="rect">
                <a:avLst/>
              </a:prstGeom>
              <a:solidFill>
                <a:srgbClr val="2673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3" name="Rectangle 499"/>
              <p:cNvSpPr>
                <a:spLocks noChangeArrowheads="1"/>
              </p:cNvSpPr>
              <p:nvPr/>
            </p:nvSpPr>
            <p:spPr bwMode="auto">
              <a:xfrm>
                <a:off x="4006" y="2066"/>
                <a:ext cx="5" cy="1400"/>
              </a:xfrm>
              <a:prstGeom prst="rect">
                <a:avLst/>
              </a:prstGeom>
              <a:solidFill>
                <a:srgbClr val="2675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4" name="Rectangle 500"/>
              <p:cNvSpPr>
                <a:spLocks noChangeArrowheads="1"/>
              </p:cNvSpPr>
              <p:nvPr/>
            </p:nvSpPr>
            <p:spPr bwMode="auto">
              <a:xfrm>
                <a:off x="4011" y="2066"/>
                <a:ext cx="5" cy="1400"/>
              </a:xfrm>
              <a:prstGeom prst="rect">
                <a:avLst/>
              </a:prstGeom>
              <a:solidFill>
                <a:srgbClr val="277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5" name="Rectangle 501"/>
              <p:cNvSpPr>
                <a:spLocks noChangeArrowheads="1"/>
              </p:cNvSpPr>
              <p:nvPr/>
            </p:nvSpPr>
            <p:spPr bwMode="auto">
              <a:xfrm>
                <a:off x="4016" y="2066"/>
                <a:ext cx="5" cy="1400"/>
              </a:xfrm>
              <a:prstGeom prst="rect">
                <a:avLst/>
              </a:prstGeom>
              <a:solidFill>
                <a:srgbClr val="2879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6" name="Rectangle 502"/>
              <p:cNvSpPr>
                <a:spLocks noChangeArrowheads="1"/>
              </p:cNvSpPr>
              <p:nvPr/>
            </p:nvSpPr>
            <p:spPr bwMode="auto">
              <a:xfrm>
                <a:off x="4021" y="2066"/>
                <a:ext cx="5" cy="1400"/>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7" name="Rectangle 503"/>
              <p:cNvSpPr>
                <a:spLocks noChangeArrowheads="1"/>
              </p:cNvSpPr>
              <p:nvPr/>
            </p:nvSpPr>
            <p:spPr bwMode="auto">
              <a:xfrm>
                <a:off x="4026" y="2066"/>
                <a:ext cx="5" cy="1400"/>
              </a:xfrm>
              <a:prstGeom prst="rect">
                <a:avLst/>
              </a:prstGeom>
              <a:solidFill>
                <a:srgbClr val="297C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8" name="Rectangle 504"/>
              <p:cNvSpPr>
                <a:spLocks noChangeArrowheads="1"/>
              </p:cNvSpPr>
              <p:nvPr/>
            </p:nvSpPr>
            <p:spPr bwMode="auto">
              <a:xfrm>
                <a:off x="4031" y="2066"/>
                <a:ext cx="5" cy="1400"/>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29" name="Rectangle 505"/>
              <p:cNvSpPr>
                <a:spLocks noChangeArrowheads="1"/>
              </p:cNvSpPr>
              <p:nvPr/>
            </p:nvSpPr>
            <p:spPr bwMode="auto">
              <a:xfrm>
                <a:off x="4036" y="2066"/>
                <a:ext cx="5" cy="1400"/>
              </a:xfrm>
              <a:prstGeom prst="rect">
                <a:avLst/>
              </a:prstGeom>
              <a:solidFill>
                <a:srgbClr val="2A7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0" name="Rectangle 506"/>
              <p:cNvSpPr>
                <a:spLocks noChangeArrowheads="1"/>
              </p:cNvSpPr>
              <p:nvPr/>
            </p:nvSpPr>
            <p:spPr bwMode="auto">
              <a:xfrm>
                <a:off x="4041" y="2066"/>
                <a:ext cx="6" cy="1400"/>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1" name="Rectangle 507"/>
              <p:cNvSpPr>
                <a:spLocks noChangeArrowheads="1"/>
              </p:cNvSpPr>
              <p:nvPr/>
            </p:nvSpPr>
            <p:spPr bwMode="auto">
              <a:xfrm>
                <a:off x="4047" y="2066"/>
                <a:ext cx="5" cy="1400"/>
              </a:xfrm>
              <a:prstGeom prst="rect">
                <a:avLst/>
              </a:prstGeom>
              <a:solidFill>
                <a:srgbClr val="2B82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2" name="Rectangle 508"/>
              <p:cNvSpPr>
                <a:spLocks noChangeArrowheads="1"/>
              </p:cNvSpPr>
              <p:nvPr/>
            </p:nvSpPr>
            <p:spPr bwMode="auto">
              <a:xfrm>
                <a:off x="4052" y="2066"/>
                <a:ext cx="5" cy="1400"/>
              </a:xfrm>
              <a:prstGeom prst="rect">
                <a:avLst/>
              </a:prstGeom>
              <a:solidFill>
                <a:srgbClr val="2C84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3" name="Rectangle 509"/>
              <p:cNvSpPr>
                <a:spLocks noChangeArrowheads="1"/>
              </p:cNvSpPr>
              <p:nvPr/>
            </p:nvSpPr>
            <p:spPr bwMode="auto">
              <a:xfrm>
                <a:off x="4057" y="2066"/>
                <a:ext cx="5" cy="1400"/>
              </a:xfrm>
              <a:prstGeom prst="rect">
                <a:avLst/>
              </a:prstGeom>
              <a:solidFill>
                <a:srgbClr val="2C85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4" name="Rectangle 510"/>
              <p:cNvSpPr>
                <a:spLocks noChangeArrowheads="1"/>
              </p:cNvSpPr>
              <p:nvPr/>
            </p:nvSpPr>
            <p:spPr bwMode="auto">
              <a:xfrm>
                <a:off x="4062" y="2066"/>
                <a:ext cx="5" cy="1400"/>
              </a:xfrm>
              <a:prstGeom prst="rect">
                <a:avLst/>
              </a:prstGeom>
              <a:solidFill>
                <a:srgbClr val="2C87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5" name="Rectangle 511"/>
              <p:cNvSpPr>
                <a:spLocks noChangeArrowheads="1"/>
              </p:cNvSpPr>
              <p:nvPr/>
            </p:nvSpPr>
            <p:spPr bwMode="auto">
              <a:xfrm>
                <a:off x="4067" y="2066"/>
                <a:ext cx="5" cy="1400"/>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6" name="Rectangle 512"/>
              <p:cNvSpPr>
                <a:spLocks noChangeArrowheads="1"/>
              </p:cNvSpPr>
              <p:nvPr/>
            </p:nvSpPr>
            <p:spPr bwMode="auto">
              <a:xfrm>
                <a:off x="4072" y="2066"/>
                <a:ext cx="5" cy="1400"/>
              </a:xfrm>
              <a:prstGeom prst="rect">
                <a:avLst/>
              </a:prstGeom>
              <a:solidFill>
                <a:srgbClr val="2D89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7" name="Rectangle 513"/>
              <p:cNvSpPr>
                <a:spLocks noChangeArrowheads="1"/>
              </p:cNvSpPr>
              <p:nvPr/>
            </p:nvSpPr>
            <p:spPr bwMode="auto">
              <a:xfrm>
                <a:off x="4077" y="2066"/>
                <a:ext cx="5" cy="1400"/>
              </a:xfrm>
              <a:prstGeom prst="rect">
                <a:avLst/>
              </a:prstGeom>
              <a:solidFill>
                <a:srgbClr val="2E8A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8" name="Rectangle 514"/>
              <p:cNvSpPr>
                <a:spLocks noChangeArrowheads="1"/>
              </p:cNvSpPr>
              <p:nvPr/>
            </p:nvSpPr>
            <p:spPr bwMode="auto">
              <a:xfrm>
                <a:off x="4082" y="2066"/>
                <a:ext cx="6" cy="1400"/>
              </a:xfrm>
              <a:prstGeom prst="rect">
                <a:avLst/>
              </a:prstGeom>
              <a:solidFill>
                <a:srgbClr val="2E8C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39" name="Rectangle 515"/>
              <p:cNvSpPr>
                <a:spLocks noChangeArrowheads="1"/>
              </p:cNvSpPr>
              <p:nvPr/>
            </p:nvSpPr>
            <p:spPr bwMode="auto">
              <a:xfrm>
                <a:off x="4088" y="2066"/>
                <a:ext cx="5" cy="1400"/>
              </a:xfrm>
              <a:prstGeom prst="rect">
                <a:avLst/>
              </a:prstGeom>
              <a:solidFill>
                <a:srgbClr val="2E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0" name="Rectangle 516"/>
              <p:cNvSpPr>
                <a:spLocks noChangeArrowheads="1"/>
              </p:cNvSpPr>
              <p:nvPr/>
            </p:nvSpPr>
            <p:spPr bwMode="auto">
              <a:xfrm>
                <a:off x="4093" y="2066"/>
                <a:ext cx="5" cy="1400"/>
              </a:xfrm>
              <a:prstGeom prst="rect">
                <a:avLst/>
              </a:prstGeom>
              <a:solidFill>
                <a:srgbClr val="2F8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1" name="Rectangle 517"/>
              <p:cNvSpPr>
                <a:spLocks noChangeArrowheads="1"/>
              </p:cNvSpPr>
              <p:nvPr/>
            </p:nvSpPr>
            <p:spPr bwMode="auto">
              <a:xfrm>
                <a:off x="4098" y="2066"/>
                <a:ext cx="5" cy="1400"/>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2" name="Rectangle 518"/>
              <p:cNvSpPr>
                <a:spLocks noChangeArrowheads="1"/>
              </p:cNvSpPr>
              <p:nvPr/>
            </p:nvSpPr>
            <p:spPr bwMode="auto">
              <a:xfrm>
                <a:off x="4103" y="2066"/>
                <a:ext cx="5" cy="1400"/>
              </a:xfrm>
              <a:prstGeom prst="rect">
                <a:avLst/>
              </a:prstGeom>
              <a:solidFill>
                <a:srgbClr val="2F9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3" name="Rectangle 519"/>
              <p:cNvSpPr>
                <a:spLocks noChangeArrowheads="1"/>
              </p:cNvSpPr>
              <p:nvPr/>
            </p:nvSpPr>
            <p:spPr bwMode="auto">
              <a:xfrm>
                <a:off x="4108" y="2066"/>
                <a:ext cx="5" cy="1400"/>
              </a:xfrm>
              <a:prstGeom prst="rect">
                <a:avLst/>
              </a:prstGeom>
              <a:solidFill>
                <a:srgbClr val="309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4" name="Rectangle 520"/>
              <p:cNvSpPr>
                <a:spLocks noChangeArrowheads="1"/>
              </p:cNvSpPr>
              <p:nvPr/>
            </p:nvSpPr>
            <p:spPr bwMode="auto">
              <a:xfrm>
                <a:off x="4113" y="2066"/>
                <a:ext cx="5" cy="1400"/>
              </a:xfrm>
              <a:prstGeom prst="rect">
                <a:avLst/>
              </a:prstGeom>
              <a:solidFill>
                <a:srgbClr val="309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5" name="Rectangle 521"/>
              <p:cNvSpPr>
                <a:spLocks noChangeArrowheads="1"/>
              </p:cNvSpPr>
              <p:nvPr/>
            </p:nvSpPr>
            <p:spPr bwMode="auto">
              <a:xfrm>
                <a:off x="4118" y="2066"/>
                <a:ext cx="5" cy="1400"/>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6" name="Rectangle 522"/>
              <p:cNvSpPr>
                <a:spLocks noChangeArrowheads="1"/>
              </p:cNvSpPr>
              <p:nvPr/>
            </p:nvSpPr>
            <p:spPr bwMode="auto">
              <a:xfrm>
                <a:off x="4123" y="2066"/>
                <a:ext cx="6" cy="1400"/>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7" name="Rectangle 523"/>
              <p:cNvSpPr>
                <a:spLocks noChangeArrowheads="1"/>
              </p:cNvSpPr>
              <p:nvPr/>
            </p:nvSpPr>
            <p:spPr bwMode="auto">
              <a:xfrm>
                <a:off x="4129" y="2066"/>
                <a:ext cx="5" cy="1400"/>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8" name="Rectangle 524"/>
              <p:cNvSpPr>
                <a:spLocks noChangeArrowheads="1"/>
              </p:cNvSpPr>
              <p:nvPr/>
            </p:nvSpPr>
            <p:spPr bwMode="auto">
              <a:xfrm>
                <a:off x="4134" y="2066"/>
                <a:ext cx="5" cy="1400"/>
              </a:xfrm>
              <a:prstGeom prst="rect">
                <a:avLst/>
              </a:prstGeom>
              <a:solidFill>
                <a:srgbClr val="3194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49" name="Rectangle 525"/>
              <p:cNvSpPr>
                <a:spLocks noChangeArrowheads="1"/>
              </p:cNvSpPr>
              <p:nvPr/>
            </p:nvSpPr>
            <p:spPr bwMode="auto">
              <a:xfrm>
                <a:off x="4139" y="2066"/>
                <a:ext cx="5" cy="1400"/>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0" name="Rectangle 526"/>
              <p:cNvSpPr>
                <a:spLocks noChangeArrowheads="1"/>
              </p:cNvSpPr>
              <p:nvPr/>
            </p:nvSpPr>
            <p:spPr bwMode="auto">
              <a:xfrm>
                <a:off x="4144" y="2066"/>
                <a:ext cx="5" cy="1400"/>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1" name="Rectangle 527"/>
              <p:cNvSpPr>
                <a:spLocks noChangeArrowheads="1"/>
              </p:cNvSpPr>
              <p:nvPr/>
            </p:nvSpPr>
            <p:spPr bwMode="auto">
              <a:xfrm>
                <a:off x="4149" y="2066"/>
                <a:ext cx="5"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2" name="Rectangle 528"/>
              <p:cNvSpPr>
                <a:spLocks noChangeArrowheads="1"/>
              </p:cNvSpPr>
              <p:nvPr/>
            </p:nvSpPr>
            <p:spPr bwMode="auto">
              <a:xfrm>
                <a:off x="4154" y="2066"/>
                <a:ext cx="5"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3" name="Rectangle 529"/>
              <p:cNvSpPr>
                <a:spLocks noChangeArrowheads="1"/>
              </p:cNvSpPr>
              <p:nvPr/>
            </p:nvSpPr>
            <p:spPr bwMode="auto">
              <a:xfrm>
                <a:off x="4159" y="2066"/>
                <a:ext cx="6"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4" name="Rectangle 530"/>
              <p:cNvSpPr>
                <a:spLocks noChangeArrowheads="1"/>
              </p:cNvSpPr>
              <p:nvPr/>
            </p:nvSpPr>
            <p:spPr bwMode="auto">
              <a:xfrm>
                <a:off x="4165" y="2066"/>
                <a:ext cx="5" cy="1400"/>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5" name="Rectangle 531"/>
              <p:cNvSpPr>
                <a:spLocks noChangeArrowheads="1"/>
              </p:cNvSpPr>
              <p:nvPr/>
            </p:nvSpPr>
            <p:spPr bwMode="auto">
              <a:xfrm>
                <a:off x="4170" y="2066"/>
                <a:ext cx="5" cy="1400"/>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6" name="Rectangle 532"/>
              <p:cNvSpPr>
                <a:spLocks noChangeArrowheads="1"/>
              </p:cNvSpPr>
              <p:nvPr/>
            </p:nvSpPr>
            <p:spPr bwMode="auto">
              <a:xfrm>
                <a:off x="4175" y="2066"/>
                <a:ext cx="5" cy="1400"/>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7" name="Rectangle 533"/>
              <p:cNvSpPr>
                <a:spLocks noChangeArrowheads="1"/>
              </p:cNvSpPr>
              <p:nvPr/>
            </p:nvSpPr>
            <p:spPr bwMode="auto">
              <a:xfrm>
                <a:off x="4180"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8" name="Rectangle 534"/>
              <p:cNvSpPr>
                <a:spLocks noChangeArrowheads="1"/>
              </p:cNvSpPr>
              <p:nvPr/>
            </p:nvSpPr>
            <p:spPr bwMode="auto">
              <a:xfrm>
                <a:off x="4185"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59" name="Rectangle 535"/>
              <p:cNvSpPr>
                <a:spLocks noChangeArrowheads="1"/>
              </p:cNvSpPr>
              <p:nvPr/>
            </p:nvSpPr>
            <p:spPr bwMode="auto">
              <a:xfrm>
                <a:off x="4190"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0" name="Rectangle 536"/>
              <p:cNvSpPr>
                <a:spLocks noChangeArrowheads="1"/>
              </p:cNvSpPr>
              <p:nvPr/>
            </p:nvSpPr>
            <p:spPr bwMode="auto">
              <a:xfrm>
                <a:off x="4195" y="2066"/>
                <a:ext cx="5" cy="14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1" name="Rectangle 537"/>
              <p:cNvSpPr>
                <a:spLocks noChangeArrowheads="1"/>
              </p:cNvSpPr>
              <p:nvPr/>
            </p:nvSpPr>
            <p:spPr bwMode="auto">
              <a:xfrm>
                <a:off x="4200" y="2066"/>
                <a:ext cx="6" cy="14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2" name="Rectangle 538"/>
              <p:cNvSpPr>
                <a:spLocks noChangeArrowheads="1"/>
              </p:cNvSpPr>
              <p:nvPr/>
            </p:nvSpPr>
            <p:spPr bwMode="auto">
              <a:xfrm>
                <a:off x="4206"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3" name="Rectangle 539"/>
              <p:cNvSpPr>
                <a:spLocks noChangeArrowheads="1"/>
              </p:cNvSpPr>
              <p:nvPr/>
            </p:nvSpPr>
            <p:spPr bwMode="auto">
              <a:xfrm>
                <a:off x="4211"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4" name="Rectangle 540"/>
              <p:cNvSpPr>
                <a:spLocks noChangeArrowheads="1"/>
              </p:cNvSpPr>
              <p:nvPr/>
            </p:nvSpPr>
            <p:spPr bwMode="auto">
              <a:xfrm>
                <a:off x="4216" y="2066"/>
                <a:ext cx="5" cy="1400"/>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5" name="Rectangle 541"/>
              <p:cNvSpPr>
                <a:spLocks noChangeArrowheads="1"/>
              </p:cNvSpPr>
              <p:nvPr/>
            </p:nvSpPr>
            <p:spPr bwMode="auto">
              <a:xfrm>
                <a:off x="4221" y="2066"/>
                <a:ext cx="5" cy="1400"/>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6" name="Rectangle 542"/>
              <p:cNvSpPr>
                <a:spLocks noChangeArrowheads="1"/>
              </p:cNvSpPr>
              <p:nvPr/>
            </p:nvSpPr>
            <p:spPr bwMode="auto">
              <a:xfrm>
                <a:off x="4226" y="2066"/>
                <a:ext cx="5" cy="1400"/>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7" name="Rectangle 543"/>
              <p:cNvSpPr>
                <a:spLocks noChangeArrowheads="1"/>
              </p:cNvSpPr>
              <p:nvPr/>
            </p:nvSpPr>
            <p:spPr bwMode="auto">
              <a:xfrm>
                <a:off x="4231" y="2066"/>
                <a:ext cx="5" cy="1400"/>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8" name="Rectangle 544"/>
              <p:cNvSpPr>
                <a:spLocks noChangeArrowheads="1"/>
              </p:cNvSpPr>
              <p:nvPr/>
            </p:nvSpPr>
            <p:spPr bwMode="auto">
              <a:xfrm>
                <a:off x="4236" y="2066"/>
                <a:ext cx="5"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69" name="Rectangle 545"/>
              <p:cNvSpPr>
                <a:spLocks noChangeArrowheads="1"/>
              </p:cNvSpPr>
              <p:nvPr/>
            </p:nvSpPr>
            <p:spPr bwMode="auto">
              <a:xfrm>
                <a:off x="4241" y="2066"/>
                <a:ext cx="6"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0" name="Rectangle 546"/>
              <p:cNvSpPr>
                <a:spLocks noChangeArrowheads="1"/>
              </p:cNvSpPr>
              <p:nvPr/>
            </p:nvSpPr>
            <p:spPr bwMode="auto">
              <a:xfrm>
                <a:off x="4247" y="2066"/>
                <a:ext cx="5" cy="1400"/>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1" name="Rectangle 547"/>
              <p:cNvSpPr>
                <a:spLocks noChangeArrowheads="1"/>
              </p:cNvSpPr>
              <p:nvPr/>
            </p:nvSpPr>
            <p:spPr bwMode="auto">
              <a:xfrm>
                <a:off x="4252" y="2066"/>
                <a:ext cx="5" cy="1400"/>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2" name="Rectangle 548"/>
              <p:cNvSpPr>
                <a:spLocks noChangeArrowheads="1"/>
              </p:cNvSpPr>
              <p:nvPr/>
            </p:nvSpPr>
            <p:spPr bwMode="auto">
              <a:xfrm>
                <a:off x="4257" y="2066"/>
                <a:ext cx="5" cy="1400"/>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3" name="Rectangle 549"/>
              <p:cNvSpPr>
                <a:spLocks noChangeArrowheads="1"/>
              </p:cNvSpPr>
              <p:nvPr/>
            </p:nvSpPr>
            <p:spPr bwMode="auto">
              <a:xfrm>
                <a:off x="4262" y="2066"/>
                <a:ext cx="5" cy="1400"/>
              </a:xfrm>
              <a:prstGeom prst="rect">
                <a:avLst/>
              </a:prstGeom>
              <a:solidFill>
                <a:srgbClr val="3194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4" name="Rectangle 550"/>
              <p:cNvSpPr>
                <a:spLocks noChangeArrowheads="1"/>
              </p:cNvSpPr>
              <p:nvPr/>
            </p:nvSpPr>
            <p:spPr bwMode="auto">
              <a:xfrm>
                <a:off x="4267" y="2066"/>
                <a:ext cx="5" cy="1400"/>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5" name="Rectangle 551"/>
              <p:cNvSpPr>
                <a:spLocks noChangeArrowheads="1"/>
              </p:cNvSpPr>
              <p:nvPr/>
            </p:nvSpPr>
            <p:spPr bwMode="auto">
              <a:xfrm>
                <a:off x="4272" y="2066"/>
                <a:ext cx="5" cy="1400"/>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6" name="Rectangle 552"/>
              <p:cNvSpPr>
                <a:spLocks noChangeArrowheads="1"/>
              </p:cNvSpPr>
              <p:nvPr/>
            </p:nvSpPr>
            <p:spPr bwMode="auto">
              <a:xfrm>
                <a:off x="4277" y="2066"/>
                <a:ext cx="5" cy="1400"/>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7" name="Rectangle 553"/>
              <p:cNvSpPr>
                <a:spLocks noChangeArrowheads="1"/>
              </p:cNvSpPr>
              <p:nvPr/>
            </p:nvSpPr>
            <p:spPr bwMode="auto">
              <a:xfrm>
                <a:off x="4282" y="2066"/>
                <a:ext cx="6" cy="1400"/>
              </a:xfrm>
              <a:prstGeom prst="rect">
                <a:avLst/>
              </a:prstGeom>
              <a:solidFill>
                <a:srgbClr val="309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8" name="Rectangle 554"/>
              <p:cNvSpPr>
                <a:spLocks noChangeArrowheads="1"/>
              </p:cNvSpPr>
              <p:nvPr/>
            </p:nvSpPr>
            <p:spPr bwMode="auto">
              <a:xfrm>
                <a:off x="4288" y="2066"/>
                <a:ext cx="5" cy="1400"/>
              </a:xfrm>
              <a:prstGeom prst="rect">
                <a:avLst/>
              </a:prstGeom>
              <a:solidFill>
                <a:srgbClr val="309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79" name="Rectangle 555"/>
              <p:cNvSpPr>
                <a:spLocks noChangeArrowheads="1"/>
              </p:cNvSpPr>
              <p:nvPr/>
            </p:nvSpPr>
            <p:spPr bwMode="auto">
              <a:xfrm>
                <a:off x="4293" y="2066"/>
                <a:ext cx="5" cy="1400"/>
              </a:xfrm>
              <a:prstGeom prst="rect">
                <a:avLst/>
              </a:prstGeom>
              <a:solidFill>
                <a:srgbClr val="2F9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0" name="Rectangle 556"/>
              <p:cNvSpPr>
                <a:spLocks noChangeArrowheads="1"/>
              </p:cNvSpPr>
              <p:nvPr/>
            </p:nvSpPr>
            <p:spPr bwMode="auto">
              <a:xfrm>
                <a:off x="4298" y="2066"/>
                <a:ext cx="5" cy="1400"/>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1" name="Rectangle 557"/>
              <p:cNvSpPr>
                <a:spLocks noChangeArrowheads="1"/>
              </p:cNvSpPr>
              <p:nvPr/>
            </p:nvSpPr>
            <p:spPr bwMode="auto">
              <a:xfrm>
                <a:off x="4303" y="2066"/>
                <a:ext cx="5" cy="1400"/>
              </a:xfrm>
              <a:prstGeom prst="rect">
                <a:avLst/>
              </a:prstGeom>
              <a:solidFill>
                <a:srgbClr val="2F8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2" name="Rectangle 558"/>
              <p:cNvSpPr>
                <a:spLocks noChangeArrowheads="1"/>
              </p:cNvSpPr>
              <p:nvPr/>
            </p:nvSpPr>
            <p:spPr bwMode="auto">
              <a:xfrm>
                <a:off x="4308" y="2066"/>
                <a:ext cx="5" cy="1400"/>
              </a:xfrm>
              <a:prstGeom prst="rect">
                <a:avLst/>
              </a:prstGeom>
              <a:solidFill>
                <a:srgbClr val="2E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3" name="Rectangle 559"/>
              <p:cNvSpPr>
                <a:spLocks noChangeArrowheads="1"/>
              </p:cNvSpPr>
              <p:nvPr/>
            </p:nvSpPr>
            <p:spPr bwMode="auto">
              <a:xfrm>
                <a:off x="4313" y="2066"/>
                <a:ext cx="5" cy="1400"/>
              </a:xfrm>
              <a:prstGeom prst="rect">
                <a:avLst/>
              </a:prstGeom>
              <a:solidFill>
                <a:srgbClr val="2E8C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4" name="Rectangle 560"/>
              <p:cNvSpPr>
                <a:spLocks noChangeArrowheads="1"/>
              </p:cNvSpPr>
              <p:nvPr/>
            </p:nvSpPr>
            <p:spPr bwMode="auto">
              <a:xfrm>
                <a:off x="4318" y="2066"/>
                <a:ext cx="6" cy="1400"/>
              </a:xfrm>
              <a:prstGeom prst="rect">
                <a:avLst/>
              </a:prstGeom>
              <a:solidFill>
                <a:srgbClr val="2E8A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5" name="Rectangle 561"/>
              <p:cNvSpPr>
                <a:spLocks noChangeArrowheads="1"/>
              </p:cNvSpPr>
              <p:nvPr/>
            </p:nvSpPr>
            <p:spPr bwMode="auto">
              <a:xfrm>
                <a:off x="4324" y="2066"/>
                <a:ext cx="5" cy="1400"/>
              </a:xfrm>
              <a:prstGeom prst="rect">
                <a:avLst/>
              </a:prstGeom>
              <a:solidFill>
                <a:srgbClr val="2D89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6" name="Rectangle 562"/>
              <p:cNvSpPr>
                <a:spLocks noChangeArrowheads="1"/>
              </p:cNvSpPr>
              <p:nvPr/>
            </p:nvSpPr>
            <p:spPr bwMode="auto">
              <a:xfrm>
                <a:off x="4329" y="2066"/>
                <a:ext cx="5" cy="1400"/>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7" name="Rectangle 563"/>
              <p:cNvSpPr>
                <a:spLocks noChangeArrowheads="1"/>
              </p:cNvSpPr>
              <p:nvPr/>
            </p:nvSpPr>
            <p:spPr bwMode="auto">
              <a:xfrm>
                <a:off x="4334" y="2066"/>
                <a:ext cx="5" cy="1400"/>
              </a:xfrm>
              <a:prstGeom prst="rect">
                <a:avLst/>
              </a:prstGeom>
              <a:solidFill>
                <a:srgbClr val="2C87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8" name="Rectangle 564"/>
              <p:cNvSpPr>
                <a:spLocks noChangeArrowheads="1"/>
              </p:cNvSpPr>
              <p:nvPr/>
            </p:nvSpPr>
            <p:spPr bwMode="auto">
              <a:xfrm>
                <a:off x="4339" y="2066"/>
                <a:ext cx="5" cy="1400"/>
              </a:xfrm>
              <a:prstGeom prst="rect">
                <a:avLst/>
              </a:prstGeom>
              <a:solidFill>
                <a:srgbClr val="2C85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89" name="Rectangle 565"/>
              <p:cNvSpPr>
                <a:spLocks noChangeArrowheads="1"/>
              </p:cNvSpPr>
              <p:nvPr/>
            </p:nvSpPr>
            <p:spPr bwMode="auto">
              <a:xfrm>
                <a:off x="4344" y="2066"/>
                <a:ext cx="5" cy="1400"/>
              </a:xfrm>
              <a:prstGeom prst="rect">
                <a:avLst/>
              </a:prstGeom>
              <a:solidFill>
                <a:srgbClr val="2C84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0" name="Rectangle 566"/>
              <p:cNvSpPr>
                <a:spLocks noChangeArrowheads="1"/>
              </p:cNvSpPr>
              <p:nvPr/>
            </p:nvSpPr>
            <p:spPr bwMode="auto">
              <a:xfrm>
                <a:off x="4349" y="2066"/>
                <a:ext cx="5" cy="1400"/>
              </a:xfrm>
              <a:prstGeom prst="rect">
                <a:avLst/>
              </a:prstGeom>
              <a:solidFill>
                <a:srgbClr val="2B82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1" name="Rectangle 567"/>
              <p:cNvSpPr>
                <a:spLocks noChangeArrowheads="1"/>
              </p:cNvSpPr>
              <p:nvPr/>
            </p:nvSpPr>
            <p:spPr bwMode="auto">
              <a:xfrm>
                <a:off x="4354" y="2066"/>
                <a:ext cx="5" cy="1400"/>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2" name="Rectangle 568"/>
              <p:cNvSpPr>
                <a:spLocks noChangeArrowheads="1"/>
              </p:cNvSpPr>
              <p:nvPr/>
            </p:nvSpPr>
            <p:spPr bwMode="auto">
              <a:xfrm>
                <a:off x="4359" y="2066"/>
                <a:ext cx="6" cy="1400"/>
              </a:xfrm>
              <a:prstGeom prst="rect">
                <a:avLst/>
              </a:prstGeom>
              <a:solidFill>
                <a:srgbClr val="2A7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3" name="Rectangle 569"/>
              <p:cNvSpPr>
                <a:spLocks noChangeArrowheads="1"/>
              </p:cNvSpPr>
              <p:nvPr/>
            </p:nvSpPr>
            <p:spPr bwMode="auto">
              <a:xfrm>
                <a:off x="4365" y="2066"/>
                <a:ext cx="5" cy="1400"/>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4" name="Rectangle 570"/>
              <p:cNvSpPr>
                <a:spLocks noChangeArrowheads="1"/>
              </p:cNvSpPr>
              <p:nvPr/>
            </p:nvSpPr>
            <p:spPr bwMode="auto">
              <a:xfrm>
                <a:off x="4370" y="2066"/>
                <a:ext cx="5" cy="1400"/>
              </a:xfrm>
              <a:prstGeom prst="rect">
                <a:avLst/>
              </a:prstGeom>
              <a:solidFill>
                <a:srgbClr val="297C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5" name="Rectangle 571"/>
              <p:cNvSpPr>
                <a:spLocks noChangeArrowheads="1"/>
              </p:cNvSpPr>
              <p:nvPr/>
            </p:nvSpPr>
            <p:spPr bwMode="auto">
              <a:xfrm>
                <a:off x="4375" y="2066"/>
                <a:ext cx="5" cy="1400"/>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6" name="Rectangle 572"/>
              <p:cNvSpPr>
                <a:spLocks noChangeArrowheads="1"/>
              </p:cNvSpPr>
              <p:nvPr/>
            </p:nvSpPr>
            <p:spPr bwMode="auto">
              <a:xfrm>
                <a:off x="4380" y="2066"/>
                <a:ext cx="5" cy="1400"/>
              </a:xfrm>
              <a:prstGeom prst="rect">
                <a:avLst/>
              </a:prstGeom>
              <a:solidFill>
                <a:srgbClr val="2879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7" name="Rectangle 573"/>
              <p:cNvSpPr>
                <a:spLocks noChangeArrowheads="1"/>
              </p:cNvSpPr>
              <p:nvPr/>
            </p:nvSpPr>
            <p:spPr bwMode="auto">
              <a:xfrm>
                <a:off x="4385" y="2066"/>
                <a:ext cx="5" cy="1400"/>
              </a:xfrm>
              <a:prstGeom prst="rect">
                <a:avLst/>
              </a:prstGeom>
              <a:solidFill>
                <a:srgbClr val="277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8" name="Rectangle 574"/>
              <p:cNvSpPr>
                <a:spLocks noChangeArrowheads="1"/>
              </p:cNvSpPr>
              <p:nvPr/>
            </p:nvSpPr>
            <p:spPr bwMode="auto">
              <a:xfrm>
                <a:off x="4390" y="2066"/>
                <a:ext cx="5" cy="1400"/>
              </a:xfrm>
              <a:prstGeom prst="rect">
                <a:avLst/>
              </a:prstGeom>
              <a:solidFill>
                <a:srgbClr val="2675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199" name="Rectangle 575"/>
              <p:cNvSpPr>
                <a:spLocks noChangeArrowheads="1"/>
              </p:cNvSpPr>
              <p:nvPr/>
            </p:nvSpPr>
            <p:spPr bwMode="auto">
              <a:xfrm>
                <a:off x="4395" y="2066"/>
                <a:ext cx="5" cy="1400"/>
              </a:xfrm>
              <a:prstGeom prst="rect">
                <a:avLst/>
              </a:prstGeom>
              <a:solidFill>
                <a:srgbClr val="2673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0" name="Rectangle 576"/>
              <p:cNvSpPr>
                <a:spLocks noChangeArrowheads="1"/>
              </p:cNvSpPr>
              <p:nvPr/>
            </p:nvSpPr>
            <p:spPr bwMode="auto">
              <a:xfrm>
                <a:off x="4400" y="2066"/>
                <a:ext cx="6" cy="1400"/>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1" name="Rectangle 577"/>
              <p:cNvSpPr>
                <a:spLocks noChangeArrowheads="1"/>
              </p:cNvSpPr>
              <p:nvPr/>
            </p:nvSpPr>
            <p:spPr bwMode="auto">
              <a:xfrm>
                <a:off x="4406" y="2066"/>
                <a:ext cx="5" cy="1400"/>
              </a:xfrm>
              <a:prstGeom prst="rect">
                <a:avLst/>
              </a:prstGeom>
              <a:solidFill>
                <a:srgbClr val="256F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2" name="Rectangle 578"/>
              <p:cNvSpPr>
                <a:spLocks noChangeArrowheads="1"/>
              </p:cNvSpPr>
              <p:nvPr/>
            </p:nvSpPr>
            <p:spPr bwMode="auto">
              <a:xfrm>
                <a:off x="4411" y="2066"/>
                <a:ext cx="5" cy="1400"/>
              </a:xfrm>
              <a:prstGeom prst="rect">
                <a:avLst/>
              </a:prstGeom>
              <a:solidFill>
                <a:srgbClr val="246E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3" name="Rectangle 579"/>
              <p:cNvSpPr>
                <a:spLocks noChangeArrowheads="1"/>
              </p:cNvSpPr>
              <p:nvPr/>
            </p:nvSpPr>
            <p:spPr bwMode="auto">
              <a:xfrm>
                <a:off x="4416" y="2066"/>
                <a:ext cx="5" cy="1400"/>
              </a:xfrm>
              <a:prstGeom prst="rect">
                <a:avLst/>
              </a:prstGeom>
              <a:solidFill>
                <a:srgbClr val="236C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4" name="Rectangle 580"/>
              <p:cNvSpPr>
                <a:spLocks noChangeArrowheads="1"/>
              </p:cNvSpPr>
              <p:nvPr/>
            </p:nvSpPr>
            <p:spPr bwMode="auto">
              <a:xfrm>
                <a:off x="4421" y="2066"/>
                <a:ext cx="5" cy="1400"/>
              </a:xfrm>
              <a:prstGeom prst="rect">
                <a:avLst/>
              </a:prstGeom>
              <a:solidFill>
                <a:srgbClr val="236A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5" name="Rectangle 581"/>
              <p:cNvSpPr>
                <a:spLocks noChangeArrowheads="1"/>
              </p:cNvSpPr>
              <p:nvPr/>
            </p:nvSpPr>
            <p:spPr bwMode="auto">
              <a:xfrm>
                <a:off x="4426" y="2066"/>
                <a:ext cx="5" cy="1400"/>
              </a:xfrm>
              <a:prstGeom prst="rect">
                <a:avLst/>
              </a:prstGeom>
              <a:solidFill>
                <a:srgbClr val="2268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6" name="Rectangle 582"/>
              <p:cNvSpPr>
                <a:spLocks noChangeArrowheads="1"/>
              </p:cNvSpPr>
              <p:nvPr/>
            </p:nvSpPr>
            <p:spPr bwMode="auto">
              <a:xfrm>
                <a:off x="4431" y="2066"/>
                <a:ext cx="5" cy="1400"/>
              </a:xfrm>
              <a:prstGeom prst="rect">
                <a:avLst/>
              </a:prstGeom>
              <a:solidFill>
                <a:srgbClr val="2166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7" name="Rectangle 583"/>
              <p:cNvSpPr>
                <a:spLocks noChangeArrowheads="1"/>
              </p:cNvSpPr>
              <p:nvPr/>
            </p:nvSpPr>
            <p:spPr bwMode="auto">
              <a:xfrm>
                <a:off x="4436" y="2066"/>
                <a:ext cx="5" cy="1400"/>
              </a:xfrm>
              <a:prstGeom prst="rect">
                <a:avLst/>
              </a:prstGeom>
              <a:solidFill>
                <a:srgbClr val="2164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8" name="Rectangle 584"/>
              <p:cNvSpPr>
                <a:spLocks noChangeArrowheads="1"/>
              </p:cNvSpPr>
              <p:nvPr/>
            </p:nvSpPr>
            <p:spPr bwMode="auto">
              <a:xfrm>
                <a:off x="4441" y="2066"/>
                <a:ext cx="6" cy="1400"/>
              </a:xfrm>
              <a:prstGeom prst="rect">
                <a:avLst/>
              </a:prstGeom>
              <a:solidFill>
                <a:srgbClr val="2063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09" name="Rectangle 585"/>
              <p:cNvSpPr>
                <a:spLocks noChangeArrowheads="1"/>
              </p:cNvSpPr>
              <p:nvPr/>
            </p:nvSpPr>
            <p:spPr bwMode="auto">
              <a:xfrm>
                <a:off x="4447" y="2066"/>
                <a:ext cx="5" cy="1400"/>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0" name="Rectangle 586"/>
              <p:cNvSpPr>
                <a:spLocks noChangeArrowheads="1"/>
              </p:cNvSpPr>
              <p:nvPr/>
            </p:nvSpPr>
            <p:spPr bwMode="auto">
              <a:xfrm>
                <a:off x="4452" y="2066"/>
                <a:ext cx="5" cy="1400"/>
              </a:xfrm>
              <a:prstGeom prst="rect">
                <a:avLst/>
              </a:prstGeom>
              <a:solidFill>
                <a:srgbClr val="1F5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1" name="Rectangle 587"/>
              <p:cNvSpPr>
                <a:spLocks noChangeArrowheads="1"/>
              </p:cNvSpPr>
              <p:nvPr/>
            </p:nvSpPr>
            <p:spPr bwMode="auto">
              <a:xfrm>
                <a:off x="4457" y="2066"/>
                <a:ext cx="5" cy="1400"/>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2" name="Rectangle 588"/>
              <p:cNvSpPr>
                <a:spLocks noChangeArrowheads="1"/>
              </p:cNvSpPr>
              <p:nvPr/>
            </p:nvSpPr>
            <p:spPr bwMode="auto">
              <a:xfrm>
                <a:off x="4462" y="2066"/>
                <a:ext cx="5" cy="1400"/>
              </a:xfrm>
              <a:prstGeom prst="rect">
                <a:avLst/>
              </a:prstGeom>
              <a:solidFill>
                <a:srgbClr val="1E5C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3" name="Rectangle 589"/>
              <p:cNvSpPr>
                <a:spLocks noChangeArrowheads="1"/>
              </p:cNvSpPr>
              <p:nvPr/>
            </p:nvSpPr>
            <p:spPr bwMode="auto">
              <a:xfrm>
                <a:off x="4467" y="2066"/>
                <a:ext cx="5" cy="1400"/>
              </a:xfrm>
              <a:prstGeom prst="rect">
                <a:avLst/>
              </a:prstGeom>
              <a:solidFill>
                <a:srgbClr val="1D5A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4" name="Rectangle 590"/>
              <p:cNvSpPr>
                <a:spLocks noChangeArrowheads="1"/>
              </p:cNvSpPr>
              <p:nvPr/>
            </p:nvSpPr>
            <p:spPr bwMode="auto">
              <a:xfrm>
                <a:off x="4472" y="2066"/>
                <a:ext cx="5" cy="1400"/>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5" name="Rectangle 591"/>
              <p:cNvSpPr>
                <a:spLocks noChangeArrowheads="1"/>
              </p:cNvSpPr>
              <p:nvPr/>
            </p:nvSpPr>
            <p:spPr bwMode="auto">
              <a:xfrm>
                <a:off x="4477" y="2066"/>
                <a:ext cx="6" cy="1400"/>
              </a:xfrm>
              <a:prstGeom prst="rect">
                <a:avLst/>
              </a:prstGeom>
              <a:solidFill>
                <a:srgbClr val="1C57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6" name="Rectangle 592"/>
              <p:cNvSpPr>
                <a:spLocks noChangeArrowheads="1"/>
              </p:cNvSpPr>
              <p:nvPr/>
            </p:nvSpPr>
            <p:spPr bwMode="auto">
              <a:xfrm>
                <a:off x="4483" y="2066"/>
                <a:ext cx="5" cy="1400"/>
              </a:xfrm>
              <a:prstGeom prst="rect">
                <a:avLst/>
              </a:prstGeom>
              <a:solidFill>
                <a:srgbClr val="1C56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7" name="Rectangle 593"/>
              <p:cNvSpPr>
                <a:spLocks noChangeArrowheads="1"/>
              </p:cNvSpPr>
              <p:nvPr/>
            </p:nvSpPr>
            <p:spPr bwMode="auto">
              <a:xfrm>
                <a:off x="4488" y="2066"/>
                <a:ext cx="5" cy="1400"/>
              </a:xfrm>
              <a:prstGeom prst="rect">
                <a:avLst/>
              </a:prstGeom>
              <a:solidFill>
                <a:srgbClr val="1B54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8" name="Rectangle 594"/>
              <p:cNvSpPr>
                <a:spLocks noChangeArrowheads="1"/>
              </p:cNvSpPr>
              <p:nvPr/>
            </p:nvSpPr>
            <p:spPr bwMode="auto">
              <a:xfrm>
                <a:off x="4493" y="2066"/>
                <a:ext cx="5" cy="1400"/>
              </a:xfrm>
              <a:prstGeom prst="rect">
                <a:avLst/>
              </a:prstGeom>
              <a:solidFill>
                <a:srgbClr val="1B53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19" name="Rectangle 595"/>
              <p:cNvSpPr>
                <a:spLocks noChangeArrowheads="1"/>
              </p:cNvSpPr>
              <p:nvPr/>
            </p:nvSpPr>
            <p:spPr bwMode="auto">
              <a:xfrm>
                <a:off x="4498" y="2066"/>
                <a:ext cx="5" cy="1400"/>
              </a:xfrm>
              <a:prstGeom prst="rect">
                <a:avLst/>
              </a:prstGeom>
              <a:solidFill>
                <a:srgbClr val="1A52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0" name="Rectangle 596"/>
              <p:cNvSpPr>
                <a:spLocks noChangeArrowheads="1"/>
              </p:cNvSpPr>
              <p:nvPr/>
            </p:nvSpPr>
            <p:spPr bwMode="auto">
              <a:xfrm>
                <a:off x="4503" y="2066"/>
                <a:ext cx="5" cy="1400"/>
              </a:xfrm>
              <a:prstGeom prst="rect">
                <a:avLst/>
              </a:prstGeom>
              <a:solidFill>
                <a:srgbClr val="1A51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1" name="Rectangle 597"/>
              <p:cNvSpPr>
                <a:spLocks noChangeArrowheads="1"/>
              </p:cNvSpPr>
              <p:nvPr/>
            </p:nvSpPr>
            <p:spPr bwMode="auto">
              <a:xfrm>
                <a:off x="4508" y="2066"/>
                <a:ext cx="5" cy="1400"/>
              </a:xfrm>
              <a:prstGeom prst="rect">
                <a:avLst/>
              </a:prstGeom>
              <a:solidFill>
                <a:srgbClr val="1A4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2" name="Rectangle 598"/>
              <p:cNvSpPr>
                <a:spLocks noChangeArrowheads="1"/>
              </p:cNvSpPr>
              <p:nvPr/>
            </p:nvSpPr>
            <p:spPr bwMode="auto">
              <a:xfrm>
                <a:off x="4513" y="2066"/>
                <a:ext cx="5" cy="1400"/>
              </a:xfrm>
              <a:prstGeom prst="rect">
                <a:avLst/>
              </a:prstGeom>
              <a:solidFill>
                <a:srgbClr val="194E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3" name="Rectangle 599"/>
              <p:cNvSpPr>
                <a:spLocks noChangeArrowheads="1"/>
              </p:cNvSpPr>
              <p:nvPr/>
            </p:nvSpPr>
            <p:spPr bwMode="auto">
              <a:xfrm>
                <a:off x="4518" y="2066"/>
                <a:ext cx="6" cy="1400"/>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4" name="Rectangle 600"/>
              <p:cNvSpPr>
                <a:spLocks noChangeArrowheads="1"/>
              </p:cNvSpPr>
              <p:nvPr/>
            </p:nvSpPr>
            <p:spPr bwMode="auto">
              <a:xfrm>
                <a:off x="4524" y="2066"/>
                <a:ext cx="5" cy="1400"/>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5" name="Rectangle 601"/>
              <p:cNvSpPr>
                <a:spLocks noChangeArrowheads="1"/>
              </p:cNvSpPr>
              <p:nvPr/>
            </p:nvSpPr>
            <p:spPr bwMode="auto">
              <a:xfrm>
                <a:off x="4529" y="2066"/>
                <a:ext cx="5" cy="1400"/>
              </a:xfrm>
              <a:prstGeom prst="rect">
                <a:avLst/>
              </a:prstGeom>
              <a:solidFill>
                <a:srgbClr val="184C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6" name="Rectangle 602"/>
              <p:cNvSpPr>
                <a:spLocks noChangeArrowheads="1"/>
              </p:cNvSpPr>
              <p:nvPr/>
            </p:nvSpPr>
            <p:spPr bwMode="auto">
              <a:xfrm>
                <a:off x="4534" y="2066"/>
                <a:ext cx="5" cy="1400"/>
              </a:xfrm>
              <a:prstGeom prst="rect">
                <a:avLst/>
              </a:prstGeom>
              <a:solidFill>
                <a:srgbClr val="184B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7" name="Rectangle 603"/>
              <p:cNvSpPr>
                <a:spLocks noChangeArrowheads="1"/>
              </p:cNvSpPr>
              <p:nvPr/>
            </p:nvSpPr>
            <p:spPr bwMode="auto">
              <a:xfrm>
                <a:off x="4539" y="2066"/>
                <a:ext cx="5" cy="1400"/>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8" name="Rectangle 604"/>
              <p:cNvSpPr>
                <a:spLocks noChangeArrowheads="1"/>
              </p:cNvSpPr>
              <p:nvPr/>
            </p:nvSpPr>
            <p:spPr bwMode="auto">
              <a:xfrm>
                <a:off x="4544" y="2066"/>
                <a:ext cx="5" cy="1400"/>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29" name="Rectangle 605"/>
              <p:cNvSpPr>
                <a:spLocks noChangeArrowheads="1"/>
              </p:cNvSpPr>
              <p:nvPr/>
            </p:nvSpPr>
            <p:spPr bwMode="auto">
              <a:xfrm>
                <a:off x="4549" y="2066"/>
                <a:ext cx="5" cy="1400"/>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30" name="Rectangle 606"/>
              <p:cNvSpPr>
                <a:spLocks noChangeArrowheads="1"/>
              </p:cNvSpPr>
              <p:nvPr/>
            </p:nvSpPr>
            <p:spPr bwMode="auto">
              <a:xfrm>
                <a:off x="4554" y="2066"/>
                <a:ext cx="5" cy="1400"/>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31" name="Rectangle 607"/>
              <p:cNvSpPr>
                <a:spLocks noChangeArrowheads="1"/>
              </p:cNvSpPr>
              <p:nvPr/>
            </p:nvSpPr>
            <p:spPr bwMode="auto">
              <a:xfrm>
                <a:off x="4559" y="2066"/>
                <a:ext cx="6" cy="1400"/>
              </a:xfrm>
              <a:prstGeom prst="rect">
                <a:avLst/>
              </a:prstGeom>
              <a:solidFill>
                <a:srgbClr val="1748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32" name="Rectangle 608"/>
              <p:cNvSpPr>
                <a:spLocks noChangeArrowheads="1"/>
              </p:cNvSpPr>
              <p:nvPr/>
            </p:nvSpPr>
            <p:spPr bwMode="auto">
              <a:xfrm>
                <a:off x="4565" y="2066"/>
                <a:ext cx="5" cy="1400"/>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33" name="Rectangle 609"/>
              <p:cNvSpPr>
                <a:spLocks noChangeArrowheads="1"/>
              </p:cNvSpPr>
              <p:nvPr/>
            </p:nvSpPr>
            <p:spPr bwMode="auto">
              <a:xfrm>
                <a:off x="4570" y="2066"/>
                <a:ext cx="5" cy="1400"/>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235" name="Rectangle 611"/>
            <p:cNvSpPr>
              <a:spLocks noChangeArrowheads="1"/>
            </p:cNvSpPr>
            <p:nvPr/>
          </p:nvSpPr>
          <p:spPr bwMode="auto">
            <a:xfrm>
              <a:off x="3826" y="2066"/>
              <a:ext cx="749"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36" name="Line 612"/>
            <p:cNvSpPr>
              <a:spLocks noChangeShapeType="1"/>
            </p:cNvSpPr>
            <p:nvPr/>
          </p:nvSpPr>
          <p:spPr bwMode="auto">
            <a:xfrm>
              <a:off x="1021" y="1348"/>
              <a:ext cx="1" cy="211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37" name="Line 613"/>
            <p:cNvSpPr>
              <a:spLocks noChangeShapeType="1"/>
            </p:cNvSpPr>
            <p:nvPr/>
          </p:nvSpPr>
          <p:spPr bwMode="auto">
            <a:xfrm>
              <a:off x="974" y="3466"/>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38" name="Line 614"/>
            <p:cNvSpPr>
              <a:spLocks noChangeShapeType="1"/>
            </p:cNvSpPr>
            <p:nvPr/>
          </p:nvSpPr>
          <p:spPr bwMode="auto">
            <a:xfrm>
              <a:off x="974" y="3041"/>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39" name="Line 615"/>
            <p:cNvSpPr>
              <a:spLocks noChangeShapeType="1"/>
            </p:cNvSpPr>
            <p:nvPr/>
          </p:nvSpPr>
          <p:spPr bwMode="auto">
            <a:xfrm>
              <a:off x="974" y="2620"/>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0" name="Line 616"/>
            <p:cNvSpPr>
              <a:spLocks noChangeShapeType="1"/>
            </p:cNvSpPr>
            <p:nvPr/>
          </p:nvSpPr>
          <p:spPr bwMode="auto">
            <a:xfrm>
              <a:off x="974" y="2194"/>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1" name="Line 617"/>
            <p:cNvSpPr>
              <a:spLocks noChangeShapeType="1"/>
            </p:cNvSpPr>
            <p:nvPr/>
          </p:nvSpPr>
          <p:spPr bwMode="auto">
            <a:xfrm>
              <a:off x="974" y="1774"/>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2" name="Line 618"/>
            <p:cNvSpPr>
              <a:spLocks noChangeShapeType="1"/>
            </p:cNvSpPr>
            <p:nvPr/>
          </p:nvSpPr>
          <p:spPr bwMode="auto">
            <a:xfrm>
              <a:off x="974" y="1348"/>
              <a:ext cx="47"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3" name="Line 619"/>
            <p:cNvSpPr>
              <a:spLocks noChangeShapeType="1"/>
            </p:cNvSpPr>
            <p:nvPr/>
          </p:nvSpPr>
          <p:spPr bwMode="auto">
            <a:xfrm>
              <a:off x="1021" y="3466"/>
              <a:ext cx="4118"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4" name="Line 620"/>
            <p:cNvSpPr>
              <a:spLocks noChangeShapeType="1"/>
            </p:cNvSpPr>
            <p:nvPr/>
          </p:nvSpPr>
          <p:spPr bwMode="auto">
            <a:xfrm flipV="1">
              <a:off x="1021" y="3466"/>
              <a:ext cx="1" cy="46"/>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5" name="Line 621"/>
            <p:cNvSpPr>
              <a:spLocks noChangeShapeType="1"/>
            </p:cNvSpPr>
            <p:nvPr/>
          </p:nvSpPr>
          <p:spPr bwMode="auto">
            <a:xfrm flipV="1">
              <a:off x="5139" y="3466"/>
              <a:ext cx="1" cy="46"/>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7246" name="Rectangle 622"/>
            <p:cNvSpPr>
              <a:spLocks noChangeArrowheads="1"/>
            </p:cNvSpPr>
            <p:nvPr/>
          </p:nvSpPr>
          <p:spPr bwMode="auto">
            <a:xfrm>
              <a:off x="1867" y="2687"/>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13</a:t>
              </a:r>
              <a:endParaRPr lang="en-US" sz="2000"/>
            </a:p>
          </p:txBody>
        </p:sp>
        <p:sp>
          <p:nvSpPr>
            <p:cNvPr id="3867247" name="Rectangle 623"/>
            <p:cNvSpPr>
              <a:spLocks noChangeArrowheads="1"/>
            </p:cNvSpPr>
            <p:nvPr/>
          </p:nvSpPr>
          <p:spPr bwMode="auto">
            <a:xfrm>
              <a:off x="2621" y="1676"/>
              <a:ext cx="22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FFFFFF"/>
                  </a:solidFill>
                </a:rPr>
                <a:t>37</a:t>
              </a:r>
              <a:endParaRPr lang="en-US" sz="2000"/>
            </a:p>
          </p:txBody>
        </p:sp>
        <p:sp>
          <p:nvSpPr>
            <p:cNvPr id="3867248" name="Rectangle 624"/>
            <p:cNvSpPr>
              <a:spLocks noChangeArrowheads="1"/>
            </p:cNvSpPr>
            <p:nvPr/>
          </p:nvSpPr>
          <p:spPr bwMode="auto">
            <a:xfrm>
              <a:off x="3370" y="1974"/>
              <a:ext cx="22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FFFFFF"/>
                  </a:solidFill>
                </a:rPr>
                <a:t>30</a:t>
              </a:r>
              <a:endParaRPr lang="en-US" sz="2000"/>
            </a:p>
          </p:txBody>
        </p:sp>
        <p:sp>
          <p:nvSpPr>
            <p:cNvPr id="3867249" name="Rectangle 625"/>
            <p:cNvSpPr>
              <a:spLocks noChangeArrowheads="1"/>
            </p:cNvSpPr>
            <p:nvPr/>
          </p:nvSpPr>
          <p:spPr bwMode="auto">
            <a:xfrm>
              <a:off x="4118" y="1846"/>
              <a:ext cx="22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FFFFFF"/>
                  </a:solidFill>
                </a:rPr>
                <a:t>33</a:t>
              </a:r>
              <a:endParaRPr lang="en-US" sz="2000"/>
            </a:p>
          </p:txBody>
        </p:sp>
        <p:sp>
          <p:nvSpPr>
            <p:cNvPr id="3867250" name="Rectangle 626"/>
            <p:cNvSpPr>
              <a:spLocks noChangeArrowheads="1"/>
            </p:cNvSpPr>
            <p:nvPr/>
          </p:nvSpPr>
          <p:spPr bwMode="auto">
            <a:xfrm>
              <a:off x="815" y="3379"/>
              <a:ext cx="16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0</a:t>
              </a:r>
              <a:endParaRPr lang="en-US" sz="2000"/>
            </a:p>
          </p:txBody>
        </p:sp>
        <p:sp>
          <p:nvSpPr>
            <p:cNvPr id="3867251" name="Rectangle 627"/>
            <p:cNvSpPr>
              <a:spLocks noChangeArrowheads="1"/>
            </p:cNvSpPr>
            <p:nvPr/>
          </p:nvSpPr>
          <p:spPr bwMode="auto">
            <a:xfrm>
              <a:off x="728" y="2953"/>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10</a:t>
              </a:r>
              <a:endParaRPr lang="en-US" sz="2000"/>
            </a:p>
          </p:txBody>
        </p:sp>
        <p:sp>
          <p:nvSpPr>
            <p:cNvPr id="3867252" name="Rectangle 628"/>
            <p:cNvSpPr>
              <a:spLocks noChangeArrowheads="1"/>
            </p:cNvSpPr>
            <p:nvPr/>
          </p:nvSpPr>
          <p:spPr bwMode="auto">
            <a:xfrm>
              <a:off x="728" y="2533"/>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20</a:t>
              </a:r>
              <a:endParaRPr lang="en-US" sz="2000"/>
            </a:p>
          </p:txBody>
        </p:sp>
        <p:sp>
          <p:nvSpPr>
            <p:cNvPr id="3867253" name="Rectangle 629"/>
            <p:cNvSpPr>
              <a:spLocks noChangeArrowheads="1"/>
            </p:cNvSpPr>
            <p:nvPr/>
          </p:nvSpPr>
          <p:spPr bwMode="auto">
            <a:xfrm>
              <a:off x="728" y="2107"/>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30</a:t>
              </a:r>
              <a:endParaRPr lang="en-US" sz="2000"/>
            </a:p>
          </p:txBody>
        </p:sp>
        <p:sp>
          <p:nvSpPr>
            <p:cNvPr id="3867254" name="Rectangle 630"/>
            <p:cNvSpPr>
              <a:spLocks noChangeArrowheads="1"/>
            </p:cNvSpPr>
            <p:nvPr/>
          </p:nvSpPr>
          <p:spPr bwMode="auto">
            <a:xfrm>
              <a:off x="728" y="1687"/>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40</a:t>
              </a:r>
              <a:endParaRPr lang="en-US" sz="2000"/>
            </a:p>
          </p:txBody>
        </p:sp>
        <p:sp>
          <p:nvSpPr>
            <p:cNvPr id="3867255" name="Rectangle 631"/>
            <p:cNvSpPr>
              <a:spLocks noChangeArrowheads="1"/>
            </p:cNvSpPr>
            <p:nvPr/>
          </p:nvSpPr>
          <p:spPr bwMode="auto">
            <a:xfrm>
              <a:off x="728" y="1261"/>
              <a:ext cx="25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50</a:t>
              </a:r>
              <a:endParaRPr lang="en-US" sz="2000"/>
            </a:p>
          </p:txBody>
        </p:sp>
        <p:grpSp>
          <p:nvGrpSpPr>
            <p:cNvPr id="3867273" name="Group 649"/>
            <p:cNvGrpSpPr>
              <a:grpSpLocks/>
            </p:cNvGrpSpPr>
            <p:nvPr/>
          </p:nvGrpSpPr>
          <p:grpSpPr bwMode="auto">
            <a:xfrm>
              <a:off x="1144" y="1092"/>
              <a:ext cx="87" cy="87"/>
              <a:chOff x="1144" y="1092"/>
              <a:chExt cx="87" cy="87"/>
            </a:xfrm>
          </p:grpSpPr>
          <p:sp>
            <p:nvSpPr>
              <p:cNvPr id="3867256" name="Rectangle 632"/>
              <p:cNvSpPr>
                <a:spLocks noChangeArrowheads="1"/>
              </p:cNvSpPr>
              <p:nvPr/>
            </p:nvSpPr>
            <p:spPr bwMode="auto">
              <a:xfrm>
                <a:off x="1144" y="1092"/>
                <a:ext cx="5" cy="87"/>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57" name="Rectangle 633"/>
              <p:cNvSpPr>
                <a:spLocks noChangeArrowheads="1"/>
              </p:cNvSpPr>
              <p:nvPr/>
            </p:nvSpPr>
            <p:spPr bwMode="auto">
              <a:xfrm>
                <a:off x="1149" y="1092"/>
                <a:ext cx="5" cy="87"/>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58" name="Rectangle 634"/>
              <p:cNvSpPr>
                <a:spLocks noChangeArrowheads="1"/>
              </p:cNvSpPr>
              <p:nvPr/>
            </p:nvSpPr>
            <p:spPr bwMode="auto">
              <a:xfrm>
                <a:off x="1154" y="1092"/>
                <a:ext cx="5" cy="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59" name="Rectangle 635"/>
              <p:cNvSpPr>
                <a:spLocks noChangeArrowheads="1"/>
              </p:cNvSpPr>
              <p:nvPr/>
            </p:nvSpPr>
            <p:spPr bwMode="auto">
              <a:xfrm>
                <a:off x="1159" y="1092"/>
                <a:ext cx="5" cy="8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0" name="Rectangle 636"/>
              <p:cNvSpPr>
                <a:spLocks noChangeArrowheads="1"/>
              </p:cNvSpPr>
              <p:nvPr/>
            </p:nvSpPr>
            <p:spPr bwMode="auto">
              <a:xfrm>
                <a:off x="1164" y="1092"/>
                <a:ext cx="5" cy="8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1" name="Rectangle 637"/>
              <p:cNvSpPr>
                <a:spLocks noChangeArrowheads="1"/>
              </p:cNvSpPr>
              <p:nvPr/>
            </p:nvSpPr>
            <p:spPr bwMode="auto">
              <a:xfrm>
                <a:off x="1169" y="1092"/>
                <a:ext cx="5" cy="8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2" name="Rectangle 638"/>
              <p:cNvSpPr>
                <a:spLocks noChangeArrowheads="1"/>
              </p:cNvSpPr>
              <p:nvPr/>
            </p:nvSpPr>
            <p:spPr bwMode="auto">
              <a:xfrm>
                <a:off x="1174" y="1092"/>
                <a:ext cx="6" cy="8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3" name="Rectangle 639"/>
              <p:cNvSpPr>
                <a:spLocks noChangeArrowheads="1"/>
              </p:cNvSpPr>
              <p:nvPr/>
            </p:nvSpPr>
            <p:spPr bwMode="auto">
              <a:xfrm>
                <a:off x="1180" y="1092"/>
                <a:ext cx="5" cy="8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4" name="Rectangle 640"/>
              <p:cNvSpPr>
                <a:spLocks noChangeArrowheads="1"/>
              </p:cNvSpPr>
              <p:nvPr/>
            </p:nvSpPr>
            <p:spPr bwMode="auto">
              <a:xfrm>
                <a:off x="1185" y="1092"/>
                <a:ext cx="5"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5" name="Rectangle 641"/>
              <p:cNvSpPr>
                <a:spLocks noChangeArrowheads="1"/>
              </p:cNvSpPr>
              <p:nvPr/>
            </p:nvSpPr>
            <p:spPr bwMode="auto">
              <a:xfrm>
                <a:off x="1190" y="1092"/>
                <a:ext cx="5"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6" name="Rectangle 642"/>
              <p:cNvSpPr>
                <a:spLocks noChangeArrowheads="1"/>
              </p:cNvSpPr>
              <p:nvPr/>
            </p:nvSpPr>
            <p:spPr bwMode="auto">
              <a:xfrm>
                <a:off x="1195" y="1092"/>
                <a:ext cx="5" cy="87"/>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7" name="Rectangle 643"/>
              <p:cNvSpPr>
                <a:spLocks noChangeArrowheads="1"/>
              </p:cNvSpPr>
              <p:nvPr/>
            </p:nvSpPr>
            <p:spPr bwMode="auto">
              <a:xfrm>
                <a:off x="1200" y="1092"/>
                <a:ext cx="5" cy="8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8" name="Rectangle 644"/>
              <p:cNvSpPr>
                <a:spLocks noChangeArrowheads="1"/>
              </p:cNvSpPr>
              <p:nvPr/>
            </p:nvSpPr>
            <p:spPr bwMode="auto">
              <a:xfrm>
                <a:off x="1205" y="1092"/>
                <a:ext cx="5" cy="8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69" name="Rectangle 645"/>
              <p:cNvSpPr>
                <a:spLocks noChangeArrowheads="1"/>
              </p:cNvSpPr>
              <p:nvPr/>
            </p:nvSpPr>
            <p:spPr bwMode="auto">
              <a:xfrm>
                <a:off x="1210" y="1092"/>
                <a:ext cx="5" cy="8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0" name="Rectangle 646"/>
              <p:cNvSpPr>
                <a:spLocks noChangeArrowheads="1"/>
              </p:cNvSpPr>
              <p:nvPr/>
            </p:nvSpPr>
            <p:spPr bwMode="auto">
              <a:xfrm>
                <a:off x="1215" y="1092"/>
                <a:ext cx="6" cy="87"/>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1" name="Rectangle 647"/>
              <p:cNvSpPr>
                <a:spLocks noChangeArrowheads="1"/>
              </p:cNvSpPr>
              <p:nvPr/>
            </p:nvSpPr>
            <p:spPr bwMode="auto">
              <a:xfrm>
                <a:off x="1221" y="1092"/>
                <a:ext cx="5" cy="87"/>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2" name="Rectangle 648"/>
              <p:cNvSpPr>
                <a:spLocks noChangeArrowheads="1"/>
              </p:cNvSpPr>
              <p:nvPr/>
            </p:nvSpPr>
            <p:spPr bwMode="auto">
              <a:xfrm>
                <a:off x="1226" y="1092"/>
                <a:ext cx="5" cy="87"/>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274" name="Rectangle 650"/>
            <p:cNvSpPr>
              <a:spLocks noChangeArrowheads="1"/>
            </p:cNvSpPr>
            <p:nvPr/>
          </p:nvSpPr>
          <p:spPr bwMode="auto">
            <a:xfrm>
              <a:off x="1144" y="1092"/>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5" name="Rectangle 651"/>
            <p:cNvSpPr>
              <a:spLocks noChangeArrowheads="1"/>
            </p:cNvSpPr>
            <p:nvPr/>
          </p:nvSpPr>
          <p:spPr bwMode="auto">
            <a:xfrm>
              <a:off x="1272" y="1056"/>
              <a:ext cx="38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PBO</a:t>
              </a:r>
              <a:endParaRPr lang="en-US" sz="2000"/>
            </a:p>
          </p:txBody>
        </p:sp>
        <p:grpSp>
          <p:nvGrpSpPr>
            <p:cNvPr id="3867293" name="Group 669"/>
            <p:cNvGrpSpPr>
              <a:grpSpLocks/>
            </p:cNvGrpSpPr>
            <p:nvPr/>
          </p:nvGrpSpPr>
          <p:grpSpPr bwMode="auto">
            <a:xfrm>
              <a:off x="1641" y="1092"/>
              <a:ext cx="87" cy="87"/>
              <a:chOff x="1641" y="1092"/>
              <a:chExt cx="87" cy="87"/>
            </a:xfrm>
          </p:grpSpPr>
          <p:sp>
            <p:nvSpPr>
              <p:cNvPr id="3867276" name="Rectangle 652"/>
              <p:cNvSpPr>
                <a:spLocks noChangeArrowheads="1"/>
              </p:cNvSpPr>
              <p:nvPr/>
            </p:nvSpPr>
            <p:spPr bwMode="auto">
              <a:xfrm>
                <a:off x="1641" y="1092"/>
                <a:ext cx="5" cy="87"/>
              </a:xfrm>
              <a:prstGeom prst="rect">
                <a:avLst/>
              </a:prstGeom>
              <a:solidFill>
                <a:srgbClr val="797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7" name="Rectangle 653"/>
              <p:cNvSpPr>
                <a:spLocks noChangeArrowheads="1"/>
              </p:cNvSpPr>
              <p:nvPr/>
            </p:nvSpPr>
            <p:spPr bwMode="auto">
              <a:xfrm>
                <a:off x="1646" y="1092"/>
                <a:ext cx="5" cy="87"/>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8" name="Rectangle 654"/>
              <p:cNvSpPr>
                <a:spLocks noChangeArrowheads="1"/>
              </p:cNvSpPr>
              <p:nvPr/>
            </p:nvSpPr>
            <p:spPr bwMode="auto">
              <a:xfrm>
                <a:off x="1651" y="1092"/>
                <a:ext cx="6" cy="87"/>
              </a:xfrm>
              <a:prstGeom prst="rect">
                <a:avLst/>
              </a:prstGeom>
              <a:solidFill>
                <a:srgbClr val="99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79" name="Rectangle 655"/>
              <p:cNvSpPr>
                <a:spLocks noChangeArrowheads="1"/>
              </p:cNvSpPr>
              <p:nvPr/>
            </p:nvSpPr>
            <p:spPr bwMode="auto">
              <a:xfrm>
                <a:off x="1657" y="1092"/>
                <a:ext cx="5" cy="87"/>
              </a:xfrm>
              <a:prstGeom prst="rect">
                <a:avLst/>
              </a:prstGeom>
              <a:solidFill>
                <a:srgbClr val="B3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0" name="Rectangle 656"/>
              <p:cNvSpPr>
                <a:spLocks noChangeArrowheads="1"/>
              </p:cNvSpPr>
              <p:nvPr/>
            </p:nvSpPr>
            <p:spPr bwMode="auto">
              <a:xfrm>
                <a:off x="1662" y="1092"/>
                <a:ext cx="5" cy="87"/>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1" name="Rectangle 657"/>
              <p:cNvSpPr>
                <a:spLocks noChangeArrowheads="1"/>
              </p:cNvSpPr>
              <p:nvPr/>
            </p:nvSpPr>
            <p:spPr bwMode="auto">
              <a:xfrm>
                <a:off x="1667" y="1092"/>
                <a:ext cx="5" cy="87"/>
              </a:xfrm>
              <a:prstGeom prst="rect">
                <a:avLst/>
              </a:prstGeom>
              <a:solidFill>
                <a:srgbClr val="E2E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2" name="Rectangle 658"/>
              <p:cNvSpPr>
                <a:spLocks noChangeArrowheads="1"/>
              </p:cNvSpPr>
              <p:nvPr/>
            </p:nvSpPr>
            <p:spPr bwMode="auto">
              <a:xfrm>
                <a:off x="1672" y="1092"/>
                <a:ext cx="5" cy="87"/>
              </a:xfrm>
              <a:prstGeom prst="rect">
                <a:avLst/>
              </a:prstGeom>
              <a:solidFill>
                <a:srgbClr val="F1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3" name="Rectangle 659"/>
              <p:cNvSpPr>
                <a:spLocks noChangeArrowheads="1"/>
              </p:cNvSpPr>
              <p:nvPr/>
            </p:nvSpPr>
            <p:spPr bwMode="auto">
              <a:xfrm>
                <a:off x="1677" y="1092"/>
                <a:ext cx="5" cy="87"/>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4" name="Rectangle 660"/>
              <p:cNvSpPr>
                <a:spLocks noChangeArrowheads="1"/>
              </p:cNvSpPr>
              <p:nvPr/>
            </p:nvSpPr>
            <p:spPr bwMode="auto">
              <a:xfrm>
                <a:off x="1682" y="1092"/>
                <a:ext cx="5" cy="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5" name="Rectangle 661"/>
              <p:cNvSpPr>
                <a:spLocks noChangeArrowheads="1"/>
              </p:cNvSpPr>
              <p:nvPr/>
            </p:nvSpPr>
            <p:spPr bwMode="auto">
              <a:xfrm>
                <a:off x="1687" y="1092"/>
                <a:ext cx="5" cy="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6" name="Rectangle 662"/>
              <p:cNvSpPr>
                <a:spLocks noChangeArrowheads="1"/>
              </p:cNvSpPr>
              <p:nvPr/>
            </p:nvSpPr>
            <p:spPr bwMode="auto">
              <a:xfrm>
                <a:off x="1692" y="1092"/>
                <a:ext cx="6" cy="87"/>
              </a:xfrm>
              <a:prstGeom prst="rect">
                <a:avLst/>
              </a:prstGeom>
              <a:solidFill>
                <a:srgbClr val="F1F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7" name="Rectangle 663"/>
              <p:cNvSpPr>
                <a:spLocks noChangeArrowheads="1"/>
              </p:cNvSpPr>
              <p:nvPr/>
            </p:nvSpPr>
            <p:spPr bwMode="auto">
              <a:xfrm>
                <a:off x="1698" y="1092"/>
                <a:ext cx="5" cy="87"/>
              </a:xfrm>
              <a:prstGeom prst="rect">
                <a:avLst/>
              </a:prstGeom>
              <a:solidFill>
                <a:srgbClr val="E2E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8" name="Rectangle 664"/>
              <p:cNvSpPr>
                <a:spLocks noChangeArrowheads="1"/>
              </p:cNvSpPr>
              <p:nvPr/>
            </p:nvSpPr>
            <p:spPr bwMode="auto">
              <a:xfrm>
                <a:off x="1703" y="1092"/>
                <a:ext cx="5" cy="87"/>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89" name="Rectangle 665"/>
              <p:cNvSpPr>
                <a:spLocks noChangeArrowheads="1"/>
              </p:cNvSpPr>
              <p:nvPr/>
            </p:nvSpPr>
            <p:spPr bwMode="auto">
              <a:xfrm>
                <a:off x="1708" y="1092"/>
                <a:ext cx="5" cy="87"/>
              </a:xfrm>
              <a:prstGeom prst="rect">
                <a:avLst/>
              </a:prstGeom>
              <a:solidFill>
                <a:srgbClr val="B3B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0" name="Rectangle 666"/>
              <p:cNvSpPr>
                <a:spLocks noChangeArrowheads="1"/>
              </p:cNvSpPr>
              <p:nvPr/>
            </p:nvSpPr>
            <p:spPr bwMode="auto">
              <a:xfrm>
                <a:off x="1713" y="1092"/>
                <a:ext cx="5" cy="87"/>
              </a:xfrm>
              <a:prstGeom prst="rect">
                <a:avLst/>
              </a:prstGeom>
              <a:solidFill>
                <a:srgbClr val="99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1" name="Rectangle 667"/>
              <p:cNvSpPr>
                <a:spLocks noChangeArrowheads="1"/>
              </p:cNvSpPr>
              <p:nvPr/>
            </p:nvSpPr>
            <p:spPr bwMode="auto">
              <a:xfrm>
                <a:off x="1718" y="1092"/>
                <a:ext cx="5" cy="87"/>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2" name="Rectangle 668"/>
              <p:cNvSpPr>
                <a:spLocks noChangeArrowheads="1"/>
              </p:cNvSpPr>
              <p:nvPr/>
            </p:nvSpPr>
            <p:spPr bwMode="auto">
              <a:xfrm>
                <a:off x="1723" y="1092"/>
                <a:ext cx="5" cy="87"/>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294" name="Rectangle 670"/>
            <p:cNvSpPr>
              <a:spLocks noChangeArrowheads="1"/>
            </p:cNvSpPr>
            <p:nvPr/>
          </p:nvSpPr>
          <p:spPr bwMode="auto">
            <a:xfrm>
              <a:off x="1641" y="1092"/>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5" name="Rectangle 671"/>
            <p:cNvSpPr>
              <a:spLocks noChangeArrowheads="1"/>
            </p:cNvSpPr>
            <p:nvPr/>
          </p:nvSpPr>
          <p:spPr bwMode="auto">
            <a:xfrm>
              <a:off x="1769" y="1056"/>
              <a:ext cx="86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40 mg EOW</a:t>
              </a:r>
              <a:endParaRPr lang="en-US" sz="2000"/>
            </a:p>
          </p:txBody>
        </p:sp>
        <p:grpSp>
          <p:nvGrpSpPr>
            <p:cNvPr id="3867313" name="Group 689"/>
            <p:cNvGrpSpPr>
              <a:grpSpLocks/>
            </p:cNvGrpSpPr>
            <p:nvPr/>
          </p:nvGrpSpPr>
          <p:grpSpPr bwMode="auto">
            <a:xfrm>
              <a:off x="2621" y="1092"/>
              <a:ext cx="87" cy="87"/>
              <a:chOff x="2621" y="1092"/>
              <a:chExt cx="87" cy="87"/>
            </a:xfrm>
          </p:grpSpPr>
          <p:sp>
            <p:nvSpPr>
              <p:cNvPr id="3867296" name="Rectangle 672"/>
              <p:cNvSpPr>
                <a:spLocks noChangeArrowheads="1"/>
              </p:cNvSpPr>
              <p:nvPr/>
            </p:nvSpPr>
            <p:spPr bwMode="auto">
              <a:xfrm>
                <a:off x="2621" y="1092"/>
                <a:ext cx="5" cy="87"/>
              </a:xfrm>
              <a:prstGeom prst="rect">
                <a:avLst/>
              </a:prstGeom>
              <a:solidFill>
                <a:srgbClr val="00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7" name="Rectangle 673"/>
              <p:cNvSpPr>
                <a:spLocks noChangeArrowheads="1"/>
              </p:cNvSpPr>
              <p:nvPr/>
            </p:nvSpPr>
            <p:spPr bwMode="auto">
              <a:xfrm>
                <a:off x="2626" y="1092"/>
                <a:ext cx="5" cy="87"/>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8" name="Rectangle 674"/>
              <p:cNvSpPr>
                <a:spLocks noChangeArrowheads="1"/>
              </p:cNvSpPr>
              <p:nvPr/>
            </p:nvSpPr>
            <p:spPr bwMode="auto">
              <a:xfrm>
                <a:off x="2631" y="1092"/>
                <a:ext cx="5" cy="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299" name="Rectangle 675"/>
              <p:cNvSpPr>
                <a:spLocks noChangeArrowheads="1"/>
              </p:cNvSpPr>
              <p:nvPr/>
            </p:nvSpPr>
            <p:spPr bwMode="auto">
              <a:xfrm>
                <a:off x="2636" y="1092"/>
                <a:ext cx="5" cy="87"/>
              </a:xfrm>
              <a:prstGeom prst="rect">
                <a:avLst/>
              </a:prstGeom>
              <a:solidFill>
                <a:srgbClr val="00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0" name="Rectangle 676"/>
              <p:cNvSpPr>
                <a:spLocks noChangeArrowheads="1"/>
              </p:cNvSpPr>
              <p:nvPr/>
            </p:nvSpPr>
            <p:spPr bwMode="auto">
              <a:xfrm>
                <a:off x="2641" y="1092"/>
                <a:ext cx="5" cy="87"/>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1" name="Rectangle 677"/>
              <p:cNvSpPr>
                <a:spLocks noChangeArrowheads="1"/>
              </p:cNvSpPr>
              <p:nvPr/>
            </p:nvSpPr>
            <p:spPr bwMode="auto">
              <a:xfrm>
                <a:off x="2646" y="1092"/>
                <a:ext cx="6" cy="87"/>
              </a:xfrm>
              <a:prstGeom prst="rect">
                <a:avLst/>
              </a:prstGeom>
              <a:solidFill>
                <a:srgbClr val="0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2" name="Rectangle 678"/>
              <p:cNvSpPr>
                <a:spLocks noChangeArrowheads="1"/>
              </p:cNvSpPr>
              <p:nvPr/>
            </p:nvSpPr>
            <p:spPr bwMode="auto">
              <a:xfrm>
                <a:off x="2652" y="1092"/>
                <a:ext cx="5" cy="87"/>
              </a:xfrm>
              <a:prstGeom prst="rect">
                <a:avLst/>
              </a:prstGeom>
              <a:solidFill>
                <a:srgbClr val="0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3" name="Rectangle 679"/>
              <p:cNvSpPr>
                <a:spLocks noChangeArrowheads="1"/>
              </p:cNvSpPr>
              <p:nvPr/>
            </p:nvSpPr>
            <p:spPr bwMode="auto">
              <a:xfrm>
                <a:off x="2657" y="1092"/>
                <a:ext cx="5" cy="87"/>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4" name="Rectangle 680"/>
              <p:cNvSpPr>
                <a:spLocks noChangeArrowheads="1"/>
              </p:cNvSpPr>
              <p:nvPr/>
            </p:nvSpPr>
            <p:spPr bwMode="auto">
              <a:xfrm>
                <a:off x="2662" y="1092"/>
                <a:ext cx="5" cy="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5" name="Rectangle 681"/>
              <p:cNvSpPr>
                <a:spLocks noChangeArrowheads="1"/>
              </p:cNvSpPr>
              <p:nvPr/>
            </p:nvSpPr>
            <p:spPr bwMode="auto">
              <a:xfrm>
                <a:off x="2667" y="1092"/>
                <a:ext cx="5" cy="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6" name="Rectangle 682"/>
              <p:cNvSpPr>
                <a:spLocks noChangeArrowheads="1"/>
              </p:cNvSpPr>
              <p:nvPr/>
            </p:nvSpPr>
            <p:spPr bwMode="auto">
              <a:xfrm>
                <a:off x="2672" y="1092"/>
                <a:ext cx="5" cy="87"/>
              </a:xfrm>
              <a:prstGeom prst="rect">
                <a:avLst/>
              </a:prstGeom>
              <a:solidFill>
                <a:srgbClr val="0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7" name="Rectangle 683"/>
              <p:cNvSpPr>
                <a:spLocks noChangeArrowheads="1"/>
              </p:cNvSpPr>
              <p:nvPr/>
            </p:nvSpPr>
            <p:spPr bwMode="auto">
              <a:xfrm>
                <a:off x="2677" y="1092"/>
                <a:ext cx="5" cy="87"/>
              </a:xfrm>
              <a:prstGeom prst="rect">
                <a:avLst/>
              </a:prstGeom>
              <a:solidFill>
                <a:srgbClr val="00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8" name="Rectangle 684"/>
              <p:cNvSpPr>
                <a:spLocks noChangeArrowheads="1"/>
              </p:cNvSpPr>
              <p:nvPr/>
            </p:nvSpPr>
            <p:spPr bwMode="auto">
              <a:xfrm>
                <a:off x="2682" y="1092"/>
                <a:ext cx="5" cy="87"/>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09" name="Rectangle 685"/>
              <p:cNvSpPr>
                <a:spLocks noChangeArrowheads="1"/>
              </p:cNvSpPr>
              <p:nvPr/>
            </p:nvSpPr>
            <p:spPr bwMode="auto">
              <a:xfrm>
                <a:off x="2687" y="1092"/>
                <a:ext cx="6" cy="87"/>
              </a:xfrm>
              <a:prstGeom prst="rect">
                <a:avLst/>
              </a:prstGeom>
              <a:solidFill>
                <a:srgbClr val="00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0" name="Rectangle 686"/>
              <p:cNvSpPr>
                <a:spLocks noChangeArrowheads="1"/>
              </p:cNvSpPr>
              <p:nvPr/>
            </p:nvSpPr>
            <p:spPr bwMode="auto">
              <a:xfrm>
                <a:off x="2693" y="1092"/>
                <a:ext cx="5" cy="87"/>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1" name="Rectangle 687"/>
              <p:cNvSpPr>
                <a:spLocks noChangeArrowheads="1"/>
              </p:cNvSpPr>
              <p:nvPr/>
            </p:nvSpPr>
            <p:spPr bwMode="auto">
              <a:xfrm>
                <a:off x="2698" y="1092"/>
                <a:ext cx="5" cy="87"/>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2" name="Rectangle 688"/>
              <p:cNvSpPr>
                <a:spLocks noChangeArrowheads="1"/>
              </p:cNvSpPr>
              <p:nvPr/>
            </p:nvSpPr>
            <p:spPr bwMode="auto">
              <a:xfrm>
                <a:off x="2703" y="1092"/>
                <a:ext cx="5" cy="87"/>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314" name="Rectangle 690"/>
            <p:cNvSpPr>
              <a:spLocks noChangeArrowheads="1"/>
            </p:cNvSpPr>
            <p:nvPr/>
          </p:nvSpPr>
          <p:spPr bwMode="auto">
            <a:xfrm>
              <a:off x="2621" y="1092"/>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5" name="Rectangle 691"/>
            <p:cNvSpPr>
              <a:spLocks noChangeArrowheads="1"/>
            </p:cNvSpPr>
            <p:nvPr/>
          </p:nvSpPr>
          <p:spPr bwMode="auto">
            <a:xfrm>
              <a:off x="2749" y="1056"/>
              <a:ext cx="100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40 mg weekly</a:t>
              </a:r>
              <a:endParaRPr lang="en-US" sz="2000"/>
            </a:p>
          </p:txBody>
        </p:sp>
        <p:grpSp>
          <p:nvGrpSpPr>
            <p:cNvPr id="3867333" name="Group 709"/>
            <p:cNvGrpSpPr>
              <a:grpSpLocks/>
            </p:cNvGrpSpPr>
            <p:nvPr/>
          </p:nvGrpSpPr>
          <p:grpSpPr bwMode="auto">
            <a:xfrm>
              <a:off x="3729" y="1092"/>
              <a:ext cx="87" cy="87"/>
              <a:chOff x="3729" y="1092"/>
              <a:chExt cx="87" cy="87"/>
            </a:xfrm>
          </p:grpSpPr>
          <p:sp>
            <p:nvSpPr>
              <p:cNvPr id="3867316" name="Rectangle 692"/>
              <p:cNvSpPr>
                <a:spLocks noChangeArrowheads="1"/>
              </p:cNvSpPr>
              <p:nvPr/>
            </p:nvSpPr>
            <p:spPr bwMode="auto">
              <a:xfrm>
                <a:off x="3729" y="1092"/>
                <a:ext cx="5" cy="87"/>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7" name="Rectangle 693"/>
              <p:cNvSpPr>
                <a:spLocks noChangeArrowheads="1"/>
              </p:cNvSpPr>
              <p:nvPr/>
            </p:nvSpPr>
            <p:spPr bwMode="auto">
              <a:xfrm>
                <a:off x="3734" y="1092"/>
                <a:ext cx="5" cy="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8" name="Rectangle 694"/>
              <p:cNvSpPr>
                <a:spLocks noChangeArrowheads="1"/>
              </p:cNvSpPr>
              <p:nvPr/>
            </p:nvSpPr>
            <p:spPr bwMode="auto">
              <a:xfrm>
                <a:off x="3739" y="1092"/>
                <a:ext cx="5" cy="87"/>
              </a:xfrm>
              <a:prstGeom prst="rect">
                <a:avLst/>
              </a:prstGeom>
              <a:solidFill>
                <a:srgbClr val="1E5C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19" name="Rectangle 695"/>
              <p:cNvSpPr>
                <a:spLocks noChangeArrowheads="1"/>
              </p:cNvSpPr>
              <p:nvPr/>
            </p:nvSpPr>
            <p:spPr bwMode="auto">
              <a:xfrm>
                <a:off x="3744" y="1092"/>
                <a:ext cx="5" cy="87"/>
              </a:xfrm>
              <a:prstGeom prst="rect">
                <a:avLst/>
              </a:prstGeom>
              <a:solidFill>
                <a:srgbClr val="236B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0" name="Rectangle 696"/>
              <p:cNvSpPr>
                <a:spLocks noChangeArrowheads="1"/>
              </p:cNvSpPr>
              <p:nvPr/>
            </p:nvSpPr>
            <p:spPr bwMode="auto">
              <a:xfrm>
                <a:off x="3749" y="1092"/>
                <a:ext cx="5" cy="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1" name="Rectangle 697"/>
              <p:cNvSpPr>
                <a:spLocks noChangeArrowheads="1"/>
              </p:cNvSpPr>
              <p:nvPr/>
            </p:nvSpPr>
            <p:spPr bwMode="auto">
              <a:xfrm>
                <a:off x="3754" y="1092"/>
                <a:ext cx="5" cy="87"/>
              </a:xfrm>
              <a:prstGeom prst="rect">
                <a:avLst/>
              </a:prstGeom>
              <a:solidFill>
                <a:srgbClr val="2D87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2" name="Rectangle 698"/>
              <p:cNvSpPr>
                <a:spLocks noChangeArrowheads="1"/>
              </p:cNvSpPr>
              <p:nvPr/>
            </p:nvSpPr>
            <p:spPr bwMode="auto">
              <a:xfrm>
                <a:off x="3759" y="1092"/>
                <a:ext cx="5" cy="87"/>
              </a:xfrm>
              <a:prstGeom prst="rect">
                <a:avLst/>
              </a:prstGeom>
              <a:solidFill>
                <a:srgbClr val="3091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3" name="Rectangle 699"/>
              <p:cNvSpPr>
                <a:spLocks noChangeArrowheads="1"/>
              </p:cNvSpPr>
              <p:nvPr/>
            </p:nvSpPr>
            <p:spPr bwMode="auto">
              <a:xfrm>
                <a:off x="3764" y="1092"/>
                <a:ext cx="6" cy="87"/>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4" name="Rectangle 700"/>
              <p:cNvSpPr>
                <a:spLocks noChangeArrowheads="1"/>
              </p:cNvSpPr>
              <p:nvPr/>
            </p:nvSpPr>
            <p:spPr bwMode="auto">
              <a:xfrm>
                <a:off x="3770" y="1092"/>
                <a:ext cx="5" cy="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5" name="Rectangle 701"/>
              <p:cNvSpPr>
                <a:spLocks noChangeArrowheads="1"/>
              </p:cNvSpPr>
              <p:nvPr/>
            </p:nvSpPr>
            <p:spPr bwMode="auto">
              <a:xfrm>
                <a:off x="3775" y="1092"/>
                <a:ext cx="5" cy="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6" name="Rectangle 702"/>
              <p:cNvSpPr>
                <a:spLocks noChangeArrowheads="1"/>
              </p:cNvSpPr>
              <p:nvPr/>
            </p:nvSpPr>
            <p:spPr bwMode="auto">
              <a:xfrm>
                <a:off x="3780" y="1092"/>
                <a:ext cx="5" cy="87"/>
              </a:xfrm>
              <a:prstGeom prst="rect">
                <a:avLst/>
              </a:prstGeom>
              <a:solidFill>
                <a:srgbClr val="3091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7" name="Rectangle 703"/>
              <p:cNvSpPr>
                <a:spLocks noChangeArrowheads="1"/>
              </p:cNvSpPr>
              <p:nvPr/>
            </p:nvSpPr>
            <p:spPr bwMode="auto">
              <a:xfrm>
                <a:off x="3785" y="1092"/>
                <a:ext cx="5" cy="87"/>
              </a:xfrm>
              <a:prstGeom prst="rect">
                <a:avLst/>
              </a:prstGeom>
              <a:solidFill>
                <a:srgbClr val="2D87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8" name="Rectangle 704"/>
              <p:cNvSpPr>
                <a:spLocks noChangeArrowheads="1"/>
              </p:cNvSpPr>
              <p:nvPr/>
            </p:nvSpPr>
            <p:spPr bwMode="auto">
              <a:xfrm>
                <a:off x="3790" y="1092"/>
                <a:ext cx="5" cy="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29" name="Rectangle 705"/>
              <p:cNvSpPr>
                <a:spLocks noChangeArrowheads="1"/>
              </p:cNvSpPr>
              <p:nvPr/>
            </p:nvSpPr>
            <p:spPr bwMode="auto">
              <a:xfrm>
                <a:off x="3795" y="1092"/>
                <a:ext cx="5" cy="87"/>
              </a:xfrm>
              <a:prstGeom prst="rect">
                <a:avLst/>
              </a:prstGeom>
              <a:solidFill>
                <a:srgbClr val="236B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30" name="Rectangle 706"/>
              <p:cNvSpPr>
                <a:spLocks noChangeArrowheads="1"/>
              </p:cNvSpPr>
              <p:nvPr/>
            </p:nvSpPr>
            <p:spPr bwMode="auto">
              <a:xfrm>
                <a:off x="3800" y="1092"/>
                <a:ext cx="6" cy="87"/>
              </a:xfrm>
              <a:prstGeom prst="rect">
                <a:avLst/>
              </a:prstGeom>
              <a:solidFill>
                <a:srgbClr val="1E5C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31" name="Rectangle 707"/>
              <p:cNvSpPr>
                <a:spLocks noChangeArrowheads="1"/>
              </p:cNvSpPr>
              <p:nvPr/>
            </p:nvSpPr>
            <p:spPr bwMode="auto">
              <a:xfrm>
                <a:off x="3806" y="1092"/>
                <a:ext cx="5" cy="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32" name="Rectangle 708"/>
              <p:cNvSpPr>
                <a:spLocks noChangeArrowheads="1"/>
              </p:cNvSpPr>
              <p:nvPr/>
            </p:nvSpPr>
            <p:spPr bwMode="auto">
              <a:xfrm>
                <a:off x="3811" y="1092"/>
                <a:ext cx="5" cy="87"/>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7334" name="Rectangle 710"/>
            <p:cNvSpPr>
              <a:spLocks noChangeArrowheads="1"/>
            </p:cNvSpPr>
            <p:nvPr/>
          </p:nvSpPr>
          <p:spPr bwMode="auto">
            <a:xfrm>
              <a:off x="3729" y="1092"/>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7335" name="Rectangle 711"/>
            <p:cNvSpPr>
              <a:spLocks noChangeArrowheads="1"/>
            </p:cNvSpPr>
            <p:nvPr/>
          </p:nvSpPr>
          <p:spPr bwMode="auto">
            <a:xfrm>
              <a:off x="3857" y="1056"/>
              <a:ext cx="13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both HUMIRA groups</a:t>
              </a:r>
              <a:endParaRPr lang="en-US" sz="2000"/>
            </a:p>
          </p:txBody>
        </p:sp>
        <p:sp>
          <p:nvSpPr>
            <p:cNvPr id="3866629" name="Text Box 5"/>
            <p:cNvSpPr txBox="1">
              <a:spLocks noChangeArrowheads="1"/>
            </p:cNvSpPr>
            <p:nvPr/>
          </p:nvSpPr>
          <p:spPr bwMode="auto">
            <a:xfrm>
              <a:off x="1782" y="3174"/>
              <a:ext cx="36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600" b="1">
                  <a:solidFill>
                    <a:schemeClr val="bg2"/>
                  </a:solidFill>
                </a:rPr>
                <a:t>6/47</a:t>
              </a:r>
            </a:p>
          </p:txBody>
        </p:sp>
        <p:sp>
          <p:nvSpPr>
            <p:cNvPr id="3866630" name="Text Box 6"/>
            <p:cNvSpPr txBox="1">
              <a:spLocks noChangeArrowheads="1"/>
            </p:cNvSpPr>
            <p:nvPr/>
          </p:nvSpPr>
          <p:spPr bwMode="auto">
            <a:xfrm>
              <a:off x="2500" y="3167"/>
              <a:ext cx="4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600" b="1">
                  <a:solidFill>
                    <a:schemeClr val="bg2"/>
                  </a:solidFill>
                </a:rPr>
                <a:t>11/30</a:t>
              </a:r>
            </a:p>
          </p:txBody>
        </p:sp>
        <p:sp>
          <p:nvSpPr>
            <p:cNvPr id="3866631" name="Text Box 7"/>
            <p:cNvSpPr txBox="1">
              <a:spLocks noChangeArrowheads="1"/>
            </p:cNvSpPr>
            <p:nvPr/>
          </p:nvSpPr>
          <p:spPr bwMode="auto">
            <a:xfrm>
              <a:off x="3256" y="3159"/>
              <a:ext cx="4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600" b="1">
                  <a:solidFill>
                    <a:schemeClr val="bg2"/>
                  </a:solidFill>
                </a:rPr>
                <a:t>12/40</a:t>
              </a:r>
            </a:p>
          </p:txBody>
        </p:sp>
        <p:sp>
          <p:nvSpPr>
            <p:cNvPr id="3866632" name="Text Box 8"/>
            <p:cNvSpPr txBox="1">
              <a:spLocks noChangeArrowheads="1"/>
            </p:cNvSpPr>
            <p:nvPr/>
          </p:nvSpPr>
          <p:spPr bwMode="auto">
            <a:xfrm>
              <a:off x="4006" y="3163"/>
              <a:ext cx="4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600" b="1">
                  <a:solidFill>
                    <a:schemeClr val="bg2"/>
                  </a:solidFill>
                </a:rPr>
                <a:t>23/70</a:t>
              </a:r>
            </a:p>
          </p:txBody>
        </p:sp>
        <p:sp>
          <p:nvSpPr>
            <p:cNvPr id="3866633" name="Text Box 9"/>
            <p:cNvSpPr txBox="1">
              <a:spLocks noChangeArrowheads="1"/>
            </p:cNvSpPr>
            <p:nvPr/>
          </p:nvSpPr>
          <p:spPr bwMode="auto">
            <a:xfrm rot="-5400000">
              <a:off x="-668" y="2289"/>
              <a:ext cx="2267"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1" hangingPunct="1">
                <a:spcBef>
                  <a:spcPct val="50000"/>
                </a:spcBef>
                <a:spcAft>
                  <a:spcPct val="50000"/>
                </a:spcAft>
              </a:pPr>
              <a:r>
                <a:rPr lang="en-US" sz="2000"/>
                <a:t>Patients Completely Healed (%)</a:t>
              </a:r>
              <a:endParaRPr lang="en-US" sz="2000" baseline="30000"/>
            </a:p>
          </p:txBody>
        </p:sp>
        <p:sp>
          <p:nvSpPr>
            <p:cNvPr id="3866638" name="Line 14"/>
            <p:cNvSpPr>
              <a:spLocks noChangeShapeType="1"/>
            </p:cNvSpPr>
            <p:nvPr/>
          </p:nvSpPr>
          <p:spPr bwMode="auto">
            <a:xfrm flipV="1">
              <a:off x="1920" y="1407"/>
              <a:ext cx="0" cy="10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6639" name="Line 15"/>
            <p:cNvSpPr>
              <a:spLocks noChangeShapeType="1"/>
            </p:cNvSpPr>
            <p:nvPr/>
          </p:nvSpPr>
          <p:spPr bwMode="auto">
            <a:xfrm>
              <a:off x="1920" y="1407"/>
              <a:ext cx="22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3866640" name="Line 16"/>
            <p:cNvSpPr>
              <a:spLocks noChangeShapeType="1"/>
            </p:cNvSpPr>
            <p:nvPr/>
          </p:nvSpPr>
          <p:spPr bwMode="auto">
            <a:xfrm>
              <a:off x="4134" y="1407"/>
              <a:ext cx="0" cy="4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6641" name="Text Box 17"/>
            <p:cNvSpPr txBox="1">
              <a:spLocks noChangeArrowheads="1"/>
            </p:cNvSpPr>
            <p:nvPr/>
          </p:nvSpPr>
          <p:spPr bwMode="auto">
            <a:xfrm>
              <a:off x="4150" y="1415"/>
              <a:ext cx="1610" cy="27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lnSpc>
                  <a:spcPct val="95000"/>
                </a:lnSpc>
                <a:spcBef>
                  <a:spcPct val="40000"/>
                </a:spcBef>
                <a:spcAft>
                  <a:spcPct val="45000"/>
                </a:spcAft>
              </a:pPr>
              <a:r>
                <a:rPr lang="en-US" sz="1500" b="1"/>
                <a:t>p= 0.016, combined HUMIRA groups vs placebo</a:t>
              </a:r>
            </a:p>
          </p:txBody>
        </p:sp>
      </p:grpSp>
      <p:sp>
        <p:nvSpPr>
          <p:cNvPr id="3866643" name="Text Box 19"/>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CHARM</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8674" name="Rectangle 2"/>
          <p:cNvSpPr>
            <a:spLocks noGrp="1" noChangeArrowheads="1"/>
          </p:cNvSpPr>
          <p:nvPr>
            <p:ph type="title"/>
          </p:nvPr>
        </p:nvSpPr>
        <p:spPr>
          <a:xfrm>
            <a:off x="1093788" y="515938"/>
            <a:ext cx="6519862" cy="836612"/>
          </a:xfrm>
        </p:spPr>
        <p:txBody>
          <a:bodyPr/>
          <a:lstStyle/>
          <a:p>
            <a:r>
              <a:rPr lang="en-US" sz="2400"/>
              <a:t>Maintenance of Healing of </a:t>
            </a:r>
            <a:br>
              <a:rPr lang="en-US" sz="2400"/>
            </a:br>
            <a:r>
              <a:rPr lang="en-US" sz="2400"/>
              <a:t>Draining Fistulas: Weeks 26 </a:t>
            </a:r>
            <a:r>
              <a:rPr lang="en-US" sz="2400" u="sng"/>
              <a:t>and</a:t>
            </a:r>
            <a:r>
              <a:rPr lang="en-US" sz="2400"/>
              <a:t> 56; All Randomized Patients</a:t>
            </a:r>
          </a:p>
        </p:txBody>
      </p:sp>
      <p:sp>
        <p:nvSpPr>
          <p:cNvPr id="3868681" name="Text Box 9"/>
          <p:cNvSpPr txBox="1">
            <a:spLocks noChangeArrowheads="1"/>
          </p:cNvSpPr>
          <p:nvPr/>
        </p:nvSpPr>
        <p:spPr bwMode="auto">
          <a:xfrm>
            <a:off x="6264275" y="1928813"/>
            <a:ext cx="0" cy="30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1" hangingPunct="1">
              <a:spcBef>
                <a:spcPct val="50000"/>
              </a:spcBef>
              <a:spcAft>
                <a:spcPct val="50000"/>
              </a:spcAft>
            </a:pPr>
            <a:endParaRPr lang="fr-FR" sz="2000"/>
          </a:p>
        </p:txBody>
      </p:sp>
      <p:grpSp>
        <p:nvGrpSpPr>
          <p:cNvPr id="3868682" name="Group 10"/>
          <p:cNvGrpSpPr>
            <a:grpSpLocks/>
          </p:cNvGrpSpPr>
          <p:nvPr/>
        </p:nvGrpSpPr>
        <p:grpSpPr bwMode="auto">
          <a:xfrm>
            <a:off x="7275513" y="-200025"/>
            <a:ext cx="2541587" cy="1436688"/>
            <a:chOff x="4575" y="-144"/>
            <a:chExt cx="1601" cy="905"/>
          </a:xfrm>
        </p:grpSpPr>
        <p:graphicFrame>
          <p:nvGraphicFramePr>
            <p:cNvPr id="3868683" name="Object 11"/>
            <p:cNvGraphicFramePr>
              <a:graphicFrameLocks noChangeAspect="1"/>
            </p:cNvGraphicFramePr>
            <p:nvPr/>
          </p:nvGraphicFramePr>
          <p:xfrm>
            <a:off x="4575" y="-144"/>
            <a:ext cx="1601" cy="905"/>
          </p:xfrm>
          <a:graphic>
            <a:graphicData uri="http://schemas.openxmlformats.org/presentationml/2006/ole">
              <mc:AlternateContent xmlns:mc="http://schemas.openxmlformats.org/markup-compatibility/2006">
                <mc:Choice xmlns:v="urn:schemas-microsoft-com:vml" Requires="v">
                  <p:oleObj spid="_x0000_s3869546" name="Chart" r:id="rId4" imgW="2392632" imgH="1356503" progId="MSGraph.Chart.8">
                    <p:embed followColorScheme="full"/>
                  </p:oleObj>
                </mc:Choice>
                <mc:Fallback>
                  <p:oleObj name="Chart" r:id="rId4" imgW="2392632" imgH="1356503" progId="MSGraph.Chart.8">
                    <p:embed followColorScheme="full"/>
                    <p:pic>
                      <p:nvPicPr>
                        <p:cNvPr id="0" name="Picture 7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 y="-144"/>
                          <a:ext cx="1601" cy="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3868684" name="AutoShape 12"/>
            <p:cNvSpPr>
              <a:spLocks noChangeArrowheads="1"/>
            </p:cNvSpPr>
            <p:nvPr/>
          </p:nvSpPr>
          <p:spPr bwMode="auto">
            <a:xfrm rot="20697852" flipV="1">
              <a:off x="5199" y="7"/>
              <a:ext cx="226" cy="350"/>
            </a:xfrm>
            <a:prstGeom prst="triangle">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68689" name="Text Box 17"/>
          <p:cNvSpPr txBox="1">
            <a:spLocks noChangeArrowheads="1"/>
          </p:cNvSpPr>
          <p:nvPr/>
        </p:nvSpPr>
        <p:spPr bwMode="auto">
          <a:xfrm>
            <a:off x="498475" y="5753100"/>
            <a:ext cx="7596188" cy="5762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Aft>
                <a:spcPct val="10000"/>
              </a:spcAft>
            </a:pPr>
            <a:r>
              <a:rPr lang="en-US" sz="1800"/>
              <a:t>Healing = no draining fistulas</a:t>
            </a:r>
          </a:p>
          <a:p>
            <a:pPr eaLnBrk="1" hangingPunct="1">
              <a:spcAft>
                <a:spcPct val="10000"/>
              </a:spcAft>
            </a:pPr>
            <a:r>
              <a:rPr lang="en-US" sz="1800"/>
              <a:t>Patients with fistulas: draining fistulas at both screening and baseline</a:t>
            </a:r>
          </a:p>
        </p:txBody>
      </p:sp>
      <p:grpSp>
        <p:nvGrpSpPr>
          <p:cNvPr id="3869312" name="Group 640"/>
          <p:cNvGrpSpPr>
            <a:grpSpLocks/>
          </p:cNvGrpSpPr>
          <p:nvPr/>
        </p:nvGrpSpPr>
        <p:grpSpPr bwMode="auto">
          <a:xfrm>
            <a:off x="588963" y="1811338"/>
            <a:ext cx="8045450" cy="3970337"/>
            <a:chOff x="371" y="1141"/>
            <a:chExt cx="5068" cy="2501"/>
          </a:xfrm>
        </p:grpSpPr>
        <p:grpSp>
          <p:nvGrpSpPr>
            <p:cNvPr id="3868764" name="Group 92"/>
            <p:cNvGrpSpPr>
              <a:grpSpLocks/>
            </p:cNvGrpSpPr>
            <p:nvPr/>
          </p:nvGrpSpPr>
          <p:grpSpPr bwMode="auto">
            <a:xfrm>
              <a:off x="1312" y="2798"/>
              <a:ext cx="403" cy="473"/>
              <a:chOff x="1312" y="2798"/>
              <a:chExt cx="403" cy="473"/>
            </a:xfrm>
          </p:grpSpPr>
          <p:sp>
            <p:nvSpPr>
              <p:cNvPr id="3868701" name="Rectangle 29"/>
              <p:cNvSpPr>
                <a:spLocks noChangeArrowheads="1"/>
              </p:cNvSpPr>
              <p:nvPr/>
            </p:nvSpPr>
            <p:spPr bwMode="auto">
              <a:xfrm>
                <a:off x="1312" y="2798"/>
                <a:ext cx="6" cy="47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2" name="Rectangle 30"/>
              <p:cNvSpPr>
                <a:spLocks noChangeArrowheads="1"/>
              </p:cNvSpPr>
              <p:nvPr/>
            </p:nvSpPr>
            <p:spPr bwMode="auto">
              <a:xfrm>
                <a:off x="1318" y="2798"/>
                <a:ext cx="7" cy="473"/>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3" name="Rectangle 31"/>
              <p:cNvSpPr>
                <a:spLocks noChangeArrowheads="1"/>
              </p:cNvSpPr>
              <p:nvPr/>
            </p:nvSpPr>
            <p:spPr bwMode="auto">
              <a:xfrm>
                <a:off x="1325" y="2798"/>
                <a:ext cx="6" cy="47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4" name="Rectangle 32"/>
              <p:cNvSpPr>
                <a:spLocks noChangeArrowheads="1"/>
              </p:cNvSpPr>
              <p:nvPr/>
            </p:nvSpPr>
            <p:spPr bwMode="auto">
              <a:xfrm>
                <a:off x="1331" y="2798"/>
                <a:ext cx="6" cy="47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5" name="Rectangle 33"/>
              <p:cNvSpPr>
                <a:spLocks noChangeArrowheads="1"/>
              </p:cNvSpPr>
              <p:nvPr/>
            </p:nvSpPr>
            <p:spPr bwMode="auto">
              <a:xfrm>
                <a:off x="1337" y="2798"/>
                <a:ext cx="7" cy="473"/>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6" name="Rectangle 34"/>
              <p:cNvSpPr>
                <a:spLocks noChangeArrowheads="1"/>
              </p:cNvSpPr>
              <p:nvPr/>
            </p:nvSpPr>
            <p:spPr bwMode="auto">
              <a:xfrm>
                <a:off x="1344" y="2798"/>
                <a:ext cx="6" cy="473"/>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7" name="Rectangle 35"/>
              <p:cNvSpPr>
                <a:spLocks noChangeArrowheads="1"/>
              </p:cNvSpPr>
              <p:nvPr/>
            </p:nvSpPr>
            <p:spPr bwMode="auto">
              <a:xfrm>
                <a:off x="1350" y="2798"/>
                <a:ext cx="7" cy="473"/>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8" name="Rectangle 36"/>
              <p:cNvSpPr>
                <a:spLocks noChangeArrowheads="1"/>
              </p:cNvSpPr>
              <p:nvPr/>
            </p:nvSpPr>
            <p:spPr bwMode="auto">
              <a:xfrm>
                <a:off x="1357" y="2798"/>
                <a:ext cx="6" cy="473"/>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09" name="Rectangle 37"/>
              <p:cNvSpPr>
                <a:spLocks noChangeArrowheads="1"/>
              </p:cNvSpPr>
              <p:nvPr/>
            </p:nvSpPr>
            <p:spPr bwMode="auto">
              <a:xfrm>
                <a:off x="1363" y="2798"/>
                <a:ext cx="6" cy="473"/>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0" name="Rectangle 38"/>
              <p:cNvSpPr>
                <a:spLocks noChangeArrowheads="1"/>
              </p:cNvSpPr>
              <p:nvPr/>
            </p:nvSpPr>
            <p:spPr bwMode="auto">
              <a:xfrm>
                <a:off x="1369" y="2798"/>
                <a:ext cx="7" cy="473"/>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1" name="Rectangle 39"/>
              <p:cNvSpPr>
                <a:spLocks noChangeArrowheads="1"/>
              </p:cNvSpPr>
              <p:nvPr/>
            </p:nvSpPr>
            <p:spPr bwMode="auto">
              <a:xfrm>
                <a:off x="1376" y="2798"/>
                <a:ext cx="6" cy="473"/>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2" name="Rectangle 40"/>
              <p:cNvSpPr>
                <a:spLocks noChangeArrowheads="1"/>
              </p:cNvSpPr>
              <p:nvPr/>
            </p:nvSpPr>
            <p:spPr bwMode="auto">
              <a:xfrm>
                <a:off x="1382" y="2798"/>
                <a:ext cx="7" cy="473"/>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3" name="Rectangle 41"/>
              <p:cNvSpPr>
                <a:spLocks noChangeArrowheads="1"/>
              </p:cNvSpPr>
              <p:nvPr/>
            </p:nvSpPr>
            <p:spPr bwMode="auto">
              <a:xfrm>
                <a:off x="1389" y="2798"/>
                <a:ext cx="6" cy="473"/>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4" name="Rectangle 42"/>
              <p:cNvSpPr>
                <a:spLocks noChangeArrowheads="1"/>
              </p:cNvSpPr>
              <p:nvPr/>
            </p:nvSpPr>
            <p:spPr bwMode="auto">
              <a:xfrm>
                <a:off x="1395" y="2798"/>
                <a:ext cx="6" cy="47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5" name="Rectangle 43"/>
              <p:cNvSpPr>
                <a:spLocks noChangeArrowheads="1"/>
              </p:cNvSpPr>
              <p:nvPr/>
            </p:nvSpPr>
            <p:spPr bwMode="auto">
              <a:xfrm>
                <a:off x="1401" y="2798"/>
                <a:ext cx="7" cy="47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6" name="Rectangle 44"/>
              <p:cNvSpPr>
                <a:spLocks noChangeArrowheads="1"/>
              </p:cNvSpPr>
              <p:nvPr/>
            </p:nvSpPr>
            <p:spPr bwMode="auto">
              <a:xfrm>
                <a:off x="1408" y="2798"/>
                <a:ext cx="6" cy="47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7" name="Rectangle 45"/>
              <p:cNvSpPr>
                <a:spLocks noChangeArrowheads="1"/>
              </p:cNvSpPr>
              <p:nvPr/>
            </p:nvSpPr>
            <p:spPr bwMode="auto">
              <a:xfrm>
                <a:off x="1414" y="2798"/>
                <a:ext cx="7" cy="47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8" name="Rectangle 46"/>
              <p:cNvSpPr>
                <a:spLocks noChangeArrowheads="1"/>
              </p:cNvSpPr>
              <p:nvPr/>
            </p:nvSpPr>
            <p:spPr bwMode="auto">
              <a:xfrm>
                <a:off x="1421" y="2798"/>
                <a:ext cx="6" cy="4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19" name="Rectangle 47"/>
              <p:cNvSpPr>
                <a:spLocks noChangeArrowheads="1"/>
              </p:cNvSpPr>
              <p:nvPr/>
            </p:nvSpPr>
            <p:spPr bwMode="auto">
              <a:xfrm>
                <a:off x="1427" y="2798"/>
                <a:ext cx="6" cy="47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0" name="Rectangle 48"/>
              <p:cNvSpPr>
                <a:spLocks noChangeArrowheads="1"/>
              </p:cNvSpPr>
              <p:nvPr/>
            </p:nvSpPr>
            <p:spPr bwMode="auto">
              <a:xfrm>
                <a:off x="1433" y="2798"/>
                <a:ext cx="7" cy="47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1" name="Rectangle 49"/>
              <p:cNvSpPr>
                <a:spLocks noChangeArrowheads="1"/>
              </p:cNvSpPr>
              <p:nvPr/>
            </p:nvSpPr>
            <p:spPr bwMode="auto">
              <a:xfrm>
                <a:off x="1440" y="2798"/>
                <a:ext cx="6" cy="47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2" name="Rectangle 50"/>
              <p:cNvSpPr>
                <a:spLocks noChangeArrowheads="1"/>
              </p:cNvSpPr>
              <p:nvPr/>
            </p:nvSpPr>
            <p:spPr bwMode="auto">
              <a:xfrm>
                <a:off x="1446" y="2798"/>
                <a:ext cx="7" cy="47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3" name="Rectangle 51"/>
              <p:cNvSpPr>
                <a:spLocks noChangeArrowheads="1"/>
              </p:cNvSpPr>
              <p:nvPr/>
            </p:nvSpPr>
            <p:spPr bwMode="auto">
              <a:xfrm>
                <a:off x="1453" y="2798"/>
                <a:ext cx="6" cy="47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4" name="Rectangle 52"/>
              <p:cNvSpPr>
                <a:spLocks noChangeArrowheads="1"/>
              </p:cNvSpPr>
              <p:nvPr/>
            </p:nvSpPr>
            <p:spPr bwMode="auto">
              <a:xfrm>
                <a:off x="1459" y="2798"/>
                <a:ext cx="6" cy="47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5" name="Rectangle 53"/>
              <p:cNvSpPr>
                <a:spLocks noChangeArrowheads="1"/>
              </p:cNvSpPr>
              <p:nvPr/>
            </p:nvSpPr>
            <p:spPr bwMode="auto">
              <a:xfrm>
                <a:off x="1465" y="2798"/>
                <a:ext cx="7" cy="47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6" name="Rectangle 54"/>
              <p:cNvSpPr>
                <a:spLocks noChangeArrowheads="1"/>
              </p:cNvSpPr>
              <p:nvPr/>
            </p:nvSpPr>
            <p:spPr bwMode="auto">
              <a:xfrm>
                <a:off x="1472" y="2798"/>
                <a:ext cx="6" cy="47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7" name="Rectangle 55"/>
              <p:cNvSpPr>
                <a:spLocks noChangeArrowheads="1"/>
              </p:cNvSpPr>
              <p:nvPr/>
            </p:nvSpPr>
            <p:spPr bwMode="auto">
              <a:xfrm>
                <a:off x="1478" y="2798"/>
                <a:ext cx="7" cy="47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8" name="Rectangle 56"/>
              <p:cNvSpPr>
                <a:spLocks noChangeArrowheads="1"/>
              </p:cNvSpPr>
              <p:nvPr/>
            </p:nvSpPr>
            <p:spPr bwMode="auto">
              <a:xfrm>
                <a:off x="1485" y="2798"/>
                <a:ext cx="6" cy="47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29" name="Rectangle 57"/>
              <p:cNvSpPr>
                <a:spLocks noChangeArrowheads="1"/>
              </p:cNvSpPr>
              <p:nvPr/>
            </p:nvSpPr>
            <p:spPr bwMode="auto">
              <a:xfrm>
                <a:off x="1491" y="2798"/>
                <a:ext cx="6" cy="47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0" name="Rectangle 58"/>
              <p:cNvSpPr>
                <a:spLocks noChangeArrowheads="1"/>
              </p:cNvSpPr>
              <p:nvPr/>
            </p:nvSpPr>
            <p:spPr bwMode="auto">
              <a:xfrm>
                <a:off x="1497" y="2798"/>
                <a:ext cx="7" cy="4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1" name="Rectangle 59"/>
              <p:cNvSpPr>
                <a:spLocks noChangeArrowheads="1"/>
              </p:cNvSpPr>
              <p:nvPr/>
            </p:nvSpPr>
            <p:spPr bwMode="auto">
              <a:xfrm>
                <a:off x="1504" y="2798"/>
                <a:ext cx="6" cy="47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2" name="Rectangle 60"/>
              <p:cNvSpPr>
                <a:spLocks noChangeArrowheads="1"/>
              </p:cNvSpPr>
              <p:nvPr/>
            </p:nvSpPr>
            <p:spPr bwMode="auto">
              <a:xfrm>
                <a:off x="1510" y="2798"/>
                <a:ext cx="7" cy="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3" name="Rectangle 61"/>
              <p:cNvSpPr>
                <a:spLocks noChangeArrowheads="1"/>
              </p:cNvSpPr>
              <p:nvPr/>
            </p:nvSpPr>
            <p:spPr bwMode="auto">
              <a:xfrm>
                <a:off x="1517" y="2798"/>
                <a:ext cx="6" cy="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4" name="Rectangle 62"/>
              <p:cNvSpPr>
                <a:spLocks noChangeArrowheads="1"/>
              </p:cNvSpPr>
              <p:nvPr/>
            </p:nvSpPr>
            <p:spPr bwMode="auto">
              <a:xfrm>
                <a:off x="1523" y="2798"/>
                <a:ext cx="6" cy="4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5" name="Rectangle 63"/>
              <p:cNvSpPr>
                <a:spLocks noChangeArrowheads="1"/>
              </p:cNvSpPr>
              <p:nvPr/>
            </p:nvSpPr>
            <p:spPr bwMode="auto">
              <a:xfrm>
                <a:off x="1529" y="2798"/>
                <a:ext cx="7" cy="47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6" name="Rectangle 64"/>
              <p:cNvSpPr>
                <a:spLocks noChangeArrowheads="1"/>
              </p:cNvSpPr>
              <p:nvPr/>
            </p:nvSpPr>
            <p:spPr bwMode="auto">
              <a:xfrm>
                <a:off x="1536" y="2798"/>
                <a:ext cx="6" cy="47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7" name="Rectangle 65"/>
              <p:cNvSpPr>
                <a:spLocks noChangeArrowheads="1"/>
              </p:cNvSpPr>
              <p:nvPr/>
            </p:nvSpPr>
            <p:spPr bwMode="auto">
              <a:xfrm>
                <a:off x="1542" y="2798"/>
                <a:ext cx="7" cy="47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8" name="Rectangle 66"/>
              <p:cNvSpPr>
                <a:spLocks noChangeArrowheads="1"/>
              </p:cNvSpPr>
              <p:nvPr/>
            </p:nvSpPr>
            <p:spPr bwMode="auto">
              <a:xfrm>
                <a:off x="1549" y="2798"/>
                <a:ext cx="6" cy="47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39" name="Rectangle 67"/>
              <p:cNvSpPr>
                <a:spLocks noChangeArrowheads="1"/>
              </p:cNvSpPr>
              <p:nvPr/>
            </p:nvSpPr>
            <p:spPr bwMode="auto">
              <a:xfrm>
                <a:off x="1555" y="2798"/>
                <a:ext cx="6" cy="47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0" name="Rectangle 68"/>
              <p:cNvSpPr>
                <a:spLocks noChangeArrowheads="1"/>
              </p:cNvSpPr>
              <p:nvPr/>
            </p:nvSpPr>
            <p:spPr bwMode="auto">
              <a:xfrm>
                <a:off x="1561" y="2798"/>
                <a:ext cx="7" cy="47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1" name="Rectangle 69"/>
              <p:cNvSpPr>
                <a:spLocks noChangeArrowheads="1"/>
              </p:cNvSpPr>
              <p:nvPr/>
            </p:nvSpPr>
            <p:spPr bwMode="auto">
              <a:xfrm>
                <a:off x="1568" y="2798"/>
                <a:ext cx="6" cy="47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2" name="Rectangle 70"/>
              <p:cNvSpPr>
                <a:spLocks noChangeArrowheads="1"/>
              </p:cNvSpPr>
              <p:nvPr/>
            </p:nvSpPr>
            <p:spPr bwMode="auto">
              <a:xfrm>
                <a:off x="1574" y="2798"/>
                <a:ext cx="7" cy="47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3" name="Rectangle 71"/>
              <p:cNvSpPr>
                <a:spLocks noChangeArrowheads="1"/>
              </p:cNvSpPr>
              <p:nvPr/>
            </p:nvSpPr>
            <p:spPr bwMode="auto">
              <a:xfrm>
                <a:off x="1581" y="2798"/>
                <a:ext cx="6" cy="47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4" name="Rectangle 72"/>
              <p:cNvSpPr>
                <a:spLocks noChangeArrowheads="1"/>
              </p:cNvSpPr>
              <p:nvPr/>
            </p:nvSpPr>
            <p:spPr bwMode="auto">
              <a:xfrm>
                <a:off x="1587" y="2798"/>
                <a:ext cx="6" cy="47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5" name="Rectangle 73"/>
              <p:cNvSpPr>
                <a:spLocks noChangeArrowheads="1"/>
              </p:cNvSpPr>
              <p:nvPr/>
            </p:nvSpPr>
            <p:spPr bwMode="auto">
              <a:xfrm>
                <a:off x="1593" y="2798"/>
                <a:ext cx="7" cy="47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6" name="Rectangle 74"/>
              <p:cNvSpPr>
                <a:spLocks noChangeArrowheads="1"/>
              </p:cNvSpPr>
              <p:nvPr/>
            </p:nvSpPr>
            <p:spPr bwMode="auto">
              <a:xfrm>
                <a:off x="1600" y="2798"/>
                <a:ext cx="6" cy="4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7" name="Rectangle 75"/>
              <p:cNvSpPr>
                <a:spLocks noChangeArrowheads="1"/>
              </p:cNvSpPr>
              <p:nvPr/>
            </p:nvSpPr>
            <p:spPr bwMode="auto">
              <a:xfrm>
                <a:off x="1606" y="2798"/>
                <a:ext cx="7" cy="47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8" name="Rectangle 76"/>
              <p:cNvSpPr>
                <a:spLocks noChangeArrowheads="1"/>
              </p:cNvSpPr>
              <p:nvPr/>
            </p:nvSpPr>
            <p:spPr bwMode="auto">
              <a:xfrm>
                <a:off x="1613" y="2798"/>
                <a:ext cx="6" cy="47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49" name="Rectangle 77"/>
              <p:cNvSpPr>
                <a:spLocks noChangeArrowheads="1"/>
              </p:cNvSpPr>
              <p:nvPr/>
            </p:nvSpPr>
            <p:spPr bwMode="auto">
              <a:xfrm>
                <a:off x="1619" y="2798"/>
                <a:ext cx="6" cy="47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0" name="Rectangle 78"/>
              <p:cNvSpPr>
                <a:spLocks noChangeArrowheads="1"/>
              </p:cNvSpPr>
              <p:nvPr/>
            </p:nvSpPr>
            <p:spPr bwMode="auto">
              <a:xfrm>
                <a:off x="1625" y="2798"/>
                <a:ext cx="7" cy="47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1" name="Rectangle 79"/>
              <p:cNvSpPr>
                <a:spLocks noChangeArrowheads="1"/>
              </p:cNvSpPr>
              <p:nvPr/>
            </p:nvSpPr>
            <p:spPr bwMode="auto">
              <a:xfrm>
                <a:off x="1632" y="2798"/>
                <a:ext cx="6" cy="473"/>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2" name="Rectangle 80"/>
              <p:cNvSpPr>
                <a:spLocks noChangeArrowheads="1"/>
              </p:cNvSpPr>
              <p:nvPr/>
            </p:nvSpPr>
            <p:spPr bwMode="auto">
              <a:xfrm>
                <a:off x="1638" y="2798"/>
                <a:ext cx="7" cy="473"/>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3" name="Rectangle 81"/>
              <p:cNvSpPr>
                <a:spLocks noChangeArrowheads="1"/>
              </p:cNvSpPr>
              <p:nvPr/>
            </p:nvSpPr>
            <p:spPr bwMode="auto">
              <a:xfrm>
                <a:off x="1645" y="2798"/>
                <a:ext cx="6" cy="473"/>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4" name="Rectangle 82"/>
              <p:cNvSpPr>
                <a:spLocks noChangeArrowheads="1"/>
              </p:cNvSpPr>
              <p:nvPr/>
            </p:nvSpPr>
            <p:spPr bwMode="auto">
              <a:xfrm>
                <a:off x="1651" y="2798"/>
                <a:ext cx="6" cy="473"/>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5" name="Rectangle 83"/>
              <p:cNvSpPr>
                <a:spLocks noChangeArrowheads="1"/>
              </p:cNvSpPr>
              <p:nvPr/>
            </p:nvSpPr>
            <p:spPr bwMode="auto">
              <a:xfrm>
                <a:off x="1657" y="2798"/>
                <a:ext cx="7" cy="473"/>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6" name="Rectangle 84"/>
              <p:cNvSpPr>
                <a:spLocks noChangeArrowheads="1"/>
              </p:cNvSpPr>
              <p:nvPr/>
            </p:nvSpPr>
            <p:spPr bwMode="auto">
              <a:xfrm>
                <a:off x="1664" y="2798"/>
                <a:ext cx="6" cy="473"/>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7" name="Rectangle 85"/>
              <p:cNvSpPr>
                <a:spLocks noChangeArrowheads="1"/>
              </p:cNvSpPr>
              <p:nvPr/>
            </p:nvSpPr>
            <p:spPr bwMode="auto">
              <a:xfrm>
                <a:off x="1670" y="2798"/>
                <a:ext cx="7" cy="473"/>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8" name="Rectangle 86"/>
              <p:cNvSpPr>
                <a:spLocks noChangeArrowheads="1"/>
              </p:cNvSpPr>
              <p:nvPr/>
            </p:nvSpPr>
            <p:spPr bwMode="auto">
              <a:xfrm>
                <a:off x="1677" y="2798"/>
                <a:ext cx="6" cy="473"/>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59" name="Rectangle 87"/>
              <p:cNvSpPr>
                <a:spLocks noChangeArrowheads="1"/>
              </p:cNvSpPr>
              <p:nvPr/>
            </p:nvSpPr>
            <p:spPr bwMode="auto">
              <a:xfrm>
                <a:off x="1683" y="2798"/>
                <a:ext cx="6" cy="473"/>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0" name="Rectangle 88"/>
              <p:cNvSpPr>
                <a:spLocks noChangeArrowheads="1"/>
              </p:cNvSpPr>
              <p:nvPr/>
            </p:nvSpPr>
            <p:spPr bwMode="auto">
              <a:xfrm>
                <a:off x="1689" y="2798"/>
                <a:ext cx="7" cy="47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1" name="Rectangle 89"/>
              <p:cNvSpPr>
                <a:spLocks noChangeArrowheads="1"/>
              </p:cNvSpPr>
              <p:nvPr/>
            </p:nvSpPr>
            <p:spPr bwMode="auto">
              <a:xfrm>
                <a:off x="1696" y="2798"/>
                <a:ext cx="6" cy="47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2" name="Rectangle 90"/>
              <p:cNvSpPr>
                <a:spLocks noChangeArrowheads="1"/>
              </p:cNvSpPr>
              <p:nvPr/>
            </p:nvSpPr>
            <p:spPr bwMode="auto">
              <a:xfrm>
                <a:off x="1702" y="2798"/>
                <a:ext cx="7" cy="473"/>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3" name="Rectangle 91"/>
              <p:cNvSpPr>
                <a:spLocks noChangeArrowheads="1"/>
              </p:cNvSpPr>
              <p:nvPr/>
            </p:nvSpPr>
            <p:spPr bwMode="auto">
              <a:xfrm>
                <a:off x="1709" y="2798"/>
                <a:ext cx="6" cy="47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8765" name="Rectangle 93"/>
            <p:cNvSpPr>
              <a:spLocks noChangeArrowheads="1"/>
            </p:cNvSpPr>
            <p:nvPr/>
          </p:nvSpPr>
          <p:spPr bwMode="auto">
            <a:xfrm>
              <a:off x="1312" y="2798"/>
              <a:ext cx="40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8829" name="Group 157"/>
            <p:cNvGrpSpPr>
              <a:grpSpLocks/>
            </p:cNvGrpSpPr>
            <p:nvPr/>
          </p:nvGrpSpPr>
          <p:grpSpPr bwMode="auto">
            <a:xfrm>
              <a:off x="3525" y="2798"/>
              <a:ext cx="403" cy="473"/>
              <a:chOff x="3525" y="2798"/>
              <a:chExt cx="403" cy="473"/>
            </a:xfrm>
          </p:grpSpPr>
          <p:sp>
            <p:nvSpPr>
              <p:cNvPr id="3868766" name="Rectangle 94"/>
              <p:cNvSpPr>
                <a:spLocks noChangeArrowheads="1"/>
              </p:cNvSpPr>
              <p:nvPr/>
            </p:nvSpPr>
            <p:spPr bwMode="auto">
              <a:xfrm>
                <a:off x="3525" y="2798"/>
                <a:ext cx="7" cy="47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7" name="Rectangle 95"/>
              <p:cNvSpPr>
                <a:spLocks noChangeArrowheads="1"/>
              </p:cNvSpPr>
              <p:nvPr/>
            </p:nvSpPr>
            <p:spPr bwMode="auto">
              <a:xfrm>
                <a:off x="3532" y="2798"/>
                <a:ext cx="6" cy="473"/>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8" name="Rectangle 96"/>
              <p:cNvSpPr>
                <a:spLocks noChangeArrowheads="1"/>
              </p:cNvSpPr>
              <p:nvPr/>
            </p:nvSpPr>
            <p:spPr bwMode="auto">
              <a:xfrm>
                <a:off x="3538" y="2798"/>
                <a:ext cx="6" cy="47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69" name="Rectangle 97"/>
              <p:cNvSpPr>
                <a:spLocks noChangeArrowheads="1"/>
              </p:cNvSpPr>
              <p:nvPr/>
            </p:nvSpPr>
            <p:spPr bwMode="auto">
              <a:xfrm>
                <a:off x="3544" y="2798"/>
                <a:ext cx="7" cy="47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0" name="Rectangle 98"/>
              <p:cNvSpPr>
                <a:spLocks noChangeArrowheads="1"/>
              </p:cNvSpPr>
              <p:nvPr/>
            </p:nvSpPr>
            <p:spPr bwMode="auto">
              <a:xfrm>
                <a:off x="3551" y="2798"/>
                <a:ext cx="6" cy="473"/>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1" name="Rectangle 99"/>
              <p:cNvSpPr>
                <a:spLocks noChangeArrowheads="1"/>
              </p:cNvSpPr>
              <p:nvPr/>
            </p:nvSpPr>
            <p:spPr bwMode="auto">
              <a:xfrm>
                <a:off x="3557" y="2798"/>
                <a:ext cx="7" cy="473"/>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2" name="Rectangle 100"/>
              <p:cNvSpPr>
                <a:spLocks noChangeArrowheads="1"/>
              </p:cNvSpPr>
              <p:nvPr/>
            </p:nvSpPr>
            <p:spPr bwMode="auto">
              <a:xfrm>
                <a:off x="3564" y="2798"/>
                <a:ext cx="6" cy="473"/>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3" name="Rectangle 101"/>
              <p:cNvSpPr>
                <a:spLocks noChangeArrowheads="1"/>
              </p:cNvSpPr>
              <p:nvPr/>
            </p:nvSpPr>
            <p:spPr bwMode="auto">
              <a:xfrm>
                <a:off x="3570" y="2798"/>
                <a:ext cx="6" cy="473"/>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4" name="Rectangle 102"/>
              <p:cNvSpPr>
                <a:spLocks noChangeArrowheads="1"/>
              </p:cNvSpPr>
              <p:nvPr/>
            </p:nvSpPr>
            <p:spPr bwMode="auto">
              <a:xfrm>
                <a:off x="3576" y="2798"/>
                <a:ext cx="7" cy="473"/>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5" name="Rectangle 103"/>
              <p:cNvSpPr>
                <a:spLocks noChangeArrowheads="1"/>
              </p:cNvSpPr>
              <p:nvPr/>
            </p:nvSpPr>
            <p:spPr bwMode="auto">
              <a:xfrm>
                <a:off x="3583" y="2798"/>
                <a:ext cx="6" cy="473"/>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6" name="Rectangle 104"/>
              <p:cNvSpPr>
                <a:spLocks noChangeArrowheads="1"/>
              </p:cNvSpPr>
              <p:nvPr/>
            </p:nvSpPr>
            <p:spPr bwMode="auto">
              <a:xfrm>
                <a:off x="3589" y="2798"/>
                <a:ext cx="7" cy="473"/>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7" name="Rectangle 105"/>
              <p:cNvSpPr>
                <a:spLocks noChangeArrowheads="1"/>
              </p:cNvSpPr>
              <p:nvPr/>
            </p:nvSpPr>
            <p:spPr bwMode="auto">
              <a:xfrm>
                <a:off x="3596" y="2798"/>
                <a:ext cx="6" cy="473"/>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8" name="Rectangle 106"/>
              <p:cNvSpPr>
                <a:spLocks noChangeArrowheads="1"/>
              </p:cNvSpPr>
              <p:nvPr/>
            </p:nvSpPr>
            <p:spPr bwMode="auto">
              <a:xfrm>
                <a:off x="3602" y="2798"/>
                <a:ext cx="6" cy="473"/>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79" name="Rectangle 107"/>
              <p:cNvSpPr>
                <a:spLocks noChangeArrowheads="1"/>
              </p:cNvSpPr>
              <p:nvPr/>
            </p:nvSpPr>
            <p:spPr bwMode="auto">
              <a:xfrm>
                <a:off x="3608" y="2798"/>
                <a:ext cx="7" cy="47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0" name="Rectangle 108"/>
              <p:cNvSpPr>
                <a:spLocks noChangeArrowheads="1"/>
              </p:cNvSpPr>
              <p:nvPr/>
            </p:nvSpPr>
            <p:spPr bwMode="auto">
              <a:xfrm>
                <a:off x="3615" y="2798"/>
                <a:ext cx="6" cy="47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1" name="Rectangle 109"/>
              <p:cNvSpPr>
                <a:spLocks noChangeArrowheads="1"/>
              </p:cNvSpPr>
              <p:nvPr/>
            </p:nvSpPr>
            <p:spPr bwMode="auto">
              <a:xfrm>
                <a:off x="3621" y="2798"/>
                <a:ext cx="7" cy="47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2" name="Rectangle 110"/>
              <p:cNvSpPr>
                <a:spLocks noChangeArrowheads="1"/>
              </p:cNvSpPr>
              <p:nvPr/>
            </p:nvSpPr>
            <p:spPr bwMode="auto">
              <a:xfrm>
                <a:off x="3628" y="2798"/>
                <a:ext cx="6" cy="47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3" name="Rectangle 111"/>
              <p:cNvSpPr>
                <a:spLocks noChangeArrowheads="1"/>
              </p:cNvSpPr>
              <p:nvPr/>
            </p:nvSpPr>
            <p:spPr bwMode="auto">
              <a:xfrm>
                <a:off x="3634" y="2798"/>
                <a:ext cx="6" cy="4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4" name="Rectangle 112"/>
              <p:cNvSpPr>
                <a:spLocks noChangeArrowheads="1"/>
              </p:cNvSpPr>
              <p:nvPr/>
            </p:nvSpPr>
            <p:spPr bwMode="auto">
              <a:xfrm>
                <a:off x="3640" y="2798"/>
                <a:ext cx="7" cy="47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5" name="Rectangle 113"/>
              <p:cNvSpPr>
                <a:spLocks noChangeArrowheads="1"/>
              </p:cNvSpPr>
              <p:nvPr/>
            </p:nvSpPr>
            <p:spPr bwMode="auto">
              <a:xfrm>
                <a:off x="3647" y="2798"/>
                <a:ext cx="6" cy="47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6" name="Rectangle 114"/>
              <p:cNvSpPr>
                <a:spLocks noChangeArrowheads="1"/>
              </p:cNvSpPr>
              <p:nvPr/>
            </p:nvSpPr>
            <p:spPr bwMode="auto">
              <a:xfrm>
                <a:off x="3653" y="2798"/>
                <a:ext cx="7" cy="47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7" name="Rectangle 115"/>
              <p:cNvSpPr>
                <a:spLocks noChangeArrowheads="1"/>
              </p:cNvSpPr>
              <p:nvPr/>
            </p:nvSpPr>
            <p:spPr bwMode="auto">
              <a:xfrm>
                <a:off x="3660" y="2798"/>
                <a:ext cx="6" cy="47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8" name="Rectangle 116"/>
              <p:cNvSpPr>
                <a:spLocks noChangeArrowheads="1"/>
              </p:cNvSpPr>
              <p:nvPr/>
            </p:nvSpPr>
            <p:spPr bwMode="auto">
              <a:xfrm>
                <a:off x="3666" y="2798"/>
                <a:ext cx="6" cy="47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89" name="Rectangle 117"/>
              <p:cNvSpPr>
                <a:spLocks noChangeArrowheads="1"/>
              </p:cNvSpPr>
              <p:nvPr/>
            </p:nvSpPr>
            <p:spPr bwMode="auto">
              <a:xfrm>
                <a:off x="3672" y="2798"/>
                <a:ext cx="7" cy="47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0" name="Rectangle 118"/>
              <p:cNvSpPr>
                <a:spLocks noChangeArrowheads="1"/>
              </p:cNvSpPr>
              <p:nvPr/>
            </p:nvSpPr>
            <p:spPr bwMode="auto">
              <a:xfrm>
                <a:off x="3679" y="2798"/>
                <a:ext cx="6" cy="47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1" name="Rectangle 119"/>
              <p:cNvSpPr>
                <a:spLocks noChangeArrowheads="1"/>
              </p:cNvSpPr>
              <p:nvPr/>
            </p:nvSpPr>
            <p:spPr bwMode="auto">
              <a:xfrm>
                <a:off x="3685" y="2798"/>
                <a:ext cx="7" cy="47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2" name="Rectangle 120"/>
              <p:cNvSpPr>
                <a:spLocks noChangeArrowheads="1"/>
              </p:cNvSpPr>
              <p:nvPr/>
            </p:nvSpPr>
            <p:spPr bwMode="auto">
              <a:xfrm>
                <a:off x="3692" y="2798"/>
                <a:ext cx="6" cy="47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3" name="Rectangle 121"/>
              <p:cNvSpPr>
                <a:spLocks noChangeArrowheads="1"/>
              </p:cNvSpPr>
              <p:nvPr/>
            </p:nvSpPr>
            <p:spPr bwMode="auto">
              <a:xfrm>
                <a:off x="3698" y="2798"/>
                <a:ext cx="6" cy="47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4" name="Rectangle 122"/>
              <p:cNvSpPr>
                <a:spLocks noChangeArrowheads="1"/>
              </p:cNvSpPr>
              <p:nvPr/>
            </p:nvSpPr>
            <p:spPr bwMode="auto">
              <a:xfrm>
                <a:off x="3704" y="2798"/>
                <a:ext cx="7" cy="47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5" name="Rectangle 123"/>
              <p:cNvSpPr>
                <a:spLocks noChangeArrowheads="1"/>
              </p:cNvSpPr>
              <p:nvPr/>
            </p:nvSpPr>
            <p:spPr bwMode="auto">
              <a:xfrm>
                <a:off x="3711" y="2798"/>
                <a:ext cx="6" cy="4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6" name="Rectangle 124"/>
              <p:cNvSpPr>
                <a:spLocks noChangeArrowheads="1"/>
              </p:cNvSpPr>
              <p:nvPr/>
            </p:nvSpPr>
            <p:spPr bwMode="auto">
              <a:xfrm>
                <a:off x="3717" y="2798"/>
                <a:ext cx="7" cy="47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7" name="Rectangle 125"/>
              <p:cNvSpPr>
                <a:spLocks noChangeArrowheads="1"/>
              </p:cNvSpPr>
              <p:nvPr/>
            </p:nvSpPr>
            <p:spPr bwMode="auto">
              <a:xfrm>
                <a:off x="3724" y="2798"/>
                <a:ext cx="6" cy="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8" name="Rectangle 126"/>
              <p:cNvSpPr>
                <a:spLocks noChangeArrowheads="1"/>
              </p:cNvSpPr>
              <p:nvPr/>
            </p:nvSpPr>
            <p:spPr bwMode="auto">
              <a:xfrm>
                <a:off x="3730" y="2798"/>
                <a:ext cx="6" cy="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799" name="Rectangle 127"/>
              <p:cNvSpPr>
                <a:spLocks noChangeArrowheads="1"/>
              </p:cNvSpPr>
              <p:nvPr/>
            </p:nvSpPr>
            <p:spPr bwMode="auto">
              <a:xfrm>
                <a:off x="3736" y="2798"/>
                <a:ext cx="7" cy="4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0" name="Rectangle 128"/>
              <p:cNvSpPr>
                <a:spLocks noChangeArrowheads="1"/>
              </p:cNvSpPr>
              <p:nvPr/>
            </p:nvSpPr>
            <p:spPr bwMode="auto">
              <a:xfrm>
                <a:off x="3743" y="2798"/>
                <a:ext cx="6" cy="47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1" name="Rectangle 129"/>
              <p:cNvSpPr>
                <a:spLocks noChangeArrowheads="1"/>
              </p:cNvSpPr>
              <p:nvPr/>
            </p:nvSpPr>
            <p:spPr bwMode="auto">
              <a:xfrm>
                <a:off x="3749" y="2798"/>
                <a:ext cx="7" cy="47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2" name="Rectangle 130"/>
              <p:cNvSpPr>
                <a:spLocks noChangeArrowheads="1"/>
              </p:cNvSpPr>
              <p:nvPr/>
            </p:nvSpPr>
            <p:spPr bwMode="auto">
              <a:xfrm>
                <a:off x="3756" y="2798"/>
                <a:ext cx="6" cy="47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3" name="Rectangle 131"/>
              <p:cNvSpPr>
                <a:spLocks noChangeArrowheads="1"/>
              </p:cNvSpPr>
              <p:nvPr/>
            </p:nvSpPr>
            <p:spPr bwMode="auto">
              <a:xfrm>
                <a:off x="3762" y="2798"/>
                <a:ext cx="6" cy="47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4" name="Rectangle 132"/>
              <p:cNvSpPr>
                <a:spLocks noChangeArrowheads="1"/>
              </p:cNvSpPr>
              <p:nvPr/>
            </p:nvSpPr>
            <p:spPr bwMode="auto">
              <a:xfrm>
                <a:off x="3768" y="2798"/>
                <a:ext cx="7" cy="47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5" name="Rectangle 133"/>
              <p:cNvSpPr>
                <a:spLocks noChangeArrowheads="1"/>
              </p:cNvSpPr>
              <p:nvPr/>
            </p:nvSpPr>
            <p:spPr bwMode="auto">
              <a:xfrm>
                <a:off x="3775" y="2798"/>
                <a:ext cx="6" cy="47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6" name="Rectangle 134"/>
              <p:cNvSpPr>
                <a:spLocks noChangeArrowheads="1"/>
              </p:cNvSpPr>
              <p:nvPr/>
            </p:nvSpPr>
            <p:spPr bwMode="auto">
              <a:xfrm>
                <a:off x="3781" y="2798"/>
                <a:ext cx="7" cy="47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7" name="Rectangle 135"/>
              <p:cNvSpPr>
                <a:spLocks noChangeArrowheads="1"/>
              </p:cNvSpPr>
              <p:nvPr/>
            </p:nvSpPr>
            <p:spPr bwMode="auto">
              <a:xfrm>
                <a:off x="3788" y="2798"/>
                <a:ext cx="6" cy="47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8" name="Rectangle 136"/>
              <p:cNvSpPr>
                <a:spLocks noChangeArrowheads="1"/>
              </p:cNvSpPr>
              <p:nvPr/>
            </p:nvSpPr>
            <p:spPr bwMode="auto">
              <a:xfrm>
                <a:off x="3794" y="2798"/>
                <a:ext cx="6" cy="47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09" name="Rectangle 137"/>
              <p:cNvSpPr>
                <a:spLocks noChangeArrowheads="1"/>
              </p:cNvSpPr>
              <p:nvPr/>
            </p:nvSpPr>
            <p:spPr bwMode="auto">
              <a:xfrm>
                <a:off x="3800" y="2798"/>
                <a:ext cx="7" cy="47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0" name="Rectangle 138"/>
              <p:cNvSpPr>
                <a:spLocks noChangeArrowheads="1"/>
              </p:cNvSpPr>
              <p:nvPr/>
            </p:nvSpPr>
            <p:spPr bwMode="auto">
              <a:xfrm>
                <a:off x="3807" y="2798"/>
                <a:ext cx="6" cy="47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1" name="Rectangle 139"/>
              <p:cNvSpPr>
                <a:spLocks noChangeArrowheads="1"/>
              </p:cNvSpPr>
              <p:nvPr/>
            </p:nvSpPr>
            <p:spPr bwMode="auto">
              <a:xfrm>
                <a:off x="3813" y="2798"/>
                <a:ext cx="7" cy="4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2" name="Rectangle 140"/>
              <p:cNvSpPr>
                <a:spLocks noChangeArrowheads="1"/>
              </p:cNvSpPr>
              <p:nvPr/>
            </p:nvSpPr>
            <p:spPr bwMode="auto">
              <a:xfrm>
                <a:off x="3820" y="2798"/>
                <a:ext cx="6" cy="47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3" name="Rectangle 141"/>
              <p:cNvSpPr>
                <a:spLocks noChangeArrowheads="1"/>
              </p:cNvSpPr>
              <p:nvPr/>
            </p:nvSpPr>
            <p:spPr bwMode="auto">
              <a:xfrm>
                <a:off x="3826" y="2798"/>
                <a:ext cx="6" cy="47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4" name="Rectangle 142"/>
              <p:cNvSpPr>
                <a:spLocks noChangeArrowheads="1"/>
              </p:cNvSpPr>
              <p:nvPr/>
            </p:nvSpPr>
            <p:spPr bwMode="auto">
              <a:xfrm>
                <a:off x="3832" y="2798"/>
                <a:ext cx="7" cy="47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5" name="Rectangle 143"/>
              <p:cNvSpPr>
                <a:spLocks noChangeArrowheads="1"/>
              </p:cNvSpPr>
              <p:nvPr/>
            </p:nvSpPr>
            <p:spPr bwMode="auto">
              <a:xfrm>
                <a:off x="3839" y="2798"/>
                <a:ext cx="6" cy="473"/>
              </a:xfrm>
              <a:prstGeom prst="rect">
                <a:avLst/>
              </a:prstGeom>
              <a:solidFill>
                <a:srgbClr val="B6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6" name="Rectangle 144"/>
              <p:cNvSpPr>
                <a:spLocks noChangeArrowheads="1"/>
              </p:cNvSpPr>
              <p:nvPr/>
            </p:nvSpPr>
            <p:spPr bwMode="auto">
              <a:xfrm>
                <a:off x="3845" y="2798"/>
                <a:ext cx="7" cy="473"/>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7" name="Rectangle 145"/>
              <p:cNvSpPr>
                <a:spLocks noChangeArrowheads="1"/>
              </p:cNvSpPr>
              <p:nvPr/>
            </p:nvSpPr>
            <p:spPr bwMode="auto">
              <a:xfrm>
                <a:off x="3852" y="2798"/>
                <a:ext cx="6" cy="473"/>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8" name="Rectangle 146"/>
              <p:cNvSpPr>
                <a:spLocks noChangeArrowheads="1"/>
              </p:cNvSpPr>
              <p:nvPr/>
            </p:nvSpPr>
            <p:spPr bwMode="auto">
              <a:xfrm>
                <a:off x="3858" y="2798"/>
                <a:ext cx="6" cy="473"/>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19" name="Rectangle 147"/>
              <p:cNvSpPr>
                <a:spLocks noChangeArrowheads="1"/>
              </p:cNvSpPr>
              <p:nvPr/>
            </p:nvSpPr>
            <p:spPr bwMode="auto">
              <a:xfrm>
                <a:off x="3864" y="2798"/>
                <a:ext cx="7" cy="473"/>
              </a:xfrm>
              <a:prstGeom prst="rect">
                <a:avLst/>
              </a:pr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0" name="Rectangle 148"/>
              <p:cNvSpPr>
                <a:spLocks noChangeArrowheads="1"/>
              </p:cNvSpPr>
              <p:nvPr/>
            </p:nvSpPr>
            <p:spPr bwMode="auto">
              <a:xfrm>
                <a:off x="3871" y="2798"/>
                <a:ext cx="6" cy="473"/>
              </a:xfrm>
              <a:prstGeom prst="rect">
                <a:avLst/>
              </a:prstGeom>
              <a:solidFill>
                <a:srgbClr val="95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1" name="Rectangle 149"/>
              <p:cNvSpPr>
                <a:spLocks noChangeArrowheads="1"/>
              </p:cNvSpPr>
              <p:nvPr/>
            </p:nvSpPr>
            <p:spPr bwMode="auto">
              <a:xfrm>
                <a:off x="3877" y="2798"/>
                <a:ext cx="7" cy="473"/>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2" name="Rectangle 150"/>
              <p:cNvSpPr>
                <a:spLocks noChangeArrowheads="1"/>
              </p:cNvSpPr>
              <p:nvPr/>
            </p:nvSpPr>
            <p:spPr bwMode="auto">
              <a:xfrm>
                <a:off x="3884" y="2798"/>
                <a:ext cx="6" cy="473"/>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3" name="Rectangle 151"/>
              <p:cNvSpPr>
                <a:spLocks noChangeArrowheads="1"/>
              </p:cNvSpPr>
              <p:nvPr/>
            </p:nvSpPr>
            <p:spPr bwMode="auto">
              <a:xfrm>
                <a:off x="3890" y="2798"/>
                <a:ext cx="6" cy="473"/>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4" name="Rectangle 152"/>
              <p:cNvSpPr>
                <a:spLocks noChangeArrowheads="1"/>
              </p:cNvSpPr>
              <p:nvPr/>
            </p:nvSpPr>
            <p:spPr bwMode="auto">
              <a:xfrm>
                <a:off x="3896" y="2798"/>
                <a:ext cx="7" cy="473"/>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5" name="Rectangle 153"/>
              <p:cNvSpPr>
                <a:spLocks noChangeArrowheads="1"/>
              </p:cNvSpPr>
              <p:nvPr/>
            </p:nvSpPr>
            <p:spPr bwMode="auto">
              <a:xfrm>
                <a:off x="3903" y="2798"/>
                <a:ext cx="6" cy="47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6" name="Rectangle 154"/>
              <p:cNvSpPr>
                <a:spLocks noChangeArrowheads="1"/>
              </p:cNvSpPr>
              <p:nvPr/>
            </p:nvSpPr>
            <p:spPr bwMode="auto">
              <a:xfrm>
                <a:off x="3909" y="2798"/>
                <a:ext cx="7" cy="47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7" name="Rectangle 155"/>
              <p:cNvSpPr>
                <a:spLocks noChangeArrowheads="1"/>
              </p:cNvSpPr>
              <p:nvPr/>
            </p:nvSpPr>
            <p:spPr bwMode="auto">
              <a:xfrm>
                <a:off x="3916" y="2798"/>
                <a:ext cx="6" cy="473"/>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28" name="Rectangle 156"/>
              <p:cNvSpPr>
                <a:spLocks noChangeArrowheads="1"/>
              </p:cNvSpPr>
              <p:nvPr/>
            </p:nvSpPr>
            <p:spPr bwMode="auto">
              <a:xfrm>
                <a:off x="3922" y="2798"/>
                <a:ext cx="6" cy="47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8830" name="Rectangle 158"/>
            <p:cNvSpPr>
              <a:spLocks noChangeArrowheads="1"/>
            </p:cNvSpPr>
            <p:nvPr/>
          </p:nvSpPr>
          <p:spPr bwMode="auto">
            <a:xfrm>
              <a:off x="3525" y="2798"/>
              <a:ext cx="40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8894" name="Group 222"/>
            <p:cNvGrpSpPr>
              <a:grpSpLocks/>
            </p:cNvGrpSpPr>
            <p:nvPr/>
          </p:nvGrpSpPr>
          <p:grpSpPr bwMode="auto">
            <a:xfrm>
              <a:off x="1715" y="2075"/>
              <a:ext cx="403" cy="1196"/>
              <a:chOff x="1715" y="2075"/>
              <a:chExt cx="403" cy="1196"/>
            </a:xfrm>
          </p:grpSpPr>
          <p:sp>
            <p:nvSpPr>
              <p:cNvPr id="3868831" name="Rectangle 159"/>
              <p:cNvSpPr>
                <a:spLocks noChangeArrowheads="1"/>
              </p:cNvSpPr>
              <p:nvPr/>
            </p:nvSpPr>
            <p:spPr bwMode="auto">
              <a:xfrm>
                <a:off x="1715" y="2075"/>
                <a:ext cx="6" cy="1196"/>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2" name="Rectangle 160"/>
              <p:cNvSpPr>
                <a:spLocks noChangeArrowheads="1"/>
              </p:cNvSpPr>
              <p:nvPr/>
            </p:nvSpPr>
            <p:spPr bwMode="auto">
              <a:xfrm>
                <a:off x="1721" y="2075"/>
                <a:ext cx="7" cy="1196"/>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3" name="Rectangle 161"/>
              <p:cNvSpPr>
                <a:spLocks noChangeArrowheads="1"/>
              </p:cNvSpPr>
              <p:nvPr/>
            </p:nvSpPr>
            <p:spPr bwMode="auto">
              <a:xfrm>
                <a:off x="1728" y="2075"/>
                <a:ext cx="6" cy="1196"/>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4" name="Rectangle 162"/>
              <p:cNvSpPr>
                <a:spLocks noChangeArrowheads="1"/>
              </p:cNvSpPr>
              <p:nvPr/>
            </p:nvSpPr>
            <p:spPr bwMode="auto">
              <a:xfrm>
                <a:off x="1734" y="2075"/>
                <a:ext cx="6" cy="1196"/>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5" name="Rectangle 163"/>
              <p:cNvSpPr>
                <a:spLocks noChangeArrowheads="1"/>
              </p:cNvSpPr>
              <p:nvPr/>
            </p:nvSpPr>
            <p:spPr bwMode="auto">
              <a:xfrm>
                <a:off x="1740" y="2075"/>
                <a:ext cx="7" cy="1196"/>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6" name="Rectangle 164"/>
              <p:cNvSpPr>
                <a:spLocks noChangeArrowheads="1"/>
              </p:cNvSpPr>
              <p:nvPr/>
            </p:nvSpPr>
            <p:spPr bwMode="auto">
              <a:xfrm>
                <a:off x="1747" y="2075"/>
                <a:ext cx="6" cy="1196"/>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7" name="Rectangle 165"/>
              <p:cNvSpPr>
                <a:spLocks noChangeArrowheads="1"/>
              </p:cNvSpPr>
              <p:nvPr/>
            </p:nvSpPr>
            <p:spPr bwMode="auto">
              <a:xfrm>
                <a:off x="1753" y="2075"/>
                <a:ext cx="7" cy="1196"/>
              </a:xfrm>
              <a:prstGeom prst="rect">
                <a:avLst/>
              </a:prstGeom>
              <a:solidFill>
                <a:srgbClr val="89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8" name="Rectangle 166"/>
              <p:cNvSpPr>
                <a:spLocks noChangeArrowheads="1"/>
              </p:cNvSpPr>
              <p:nvPr/>
            </p:nvSpPr>
            <p:spPr bwMode="auto">
              <a:xfrm>
                <a:off x="1760" y="2075"/>
                <a:ext cx="6" cy="1196"/>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39" name="Rectangle 167"/>
              <p:cNvSpPr>
                <a:spLocks noChangeArrowheads="1"/>
              </p:cNvSpPr>
              <p:nvPr/>
            </p:nvSpPr>
            <p:spPr bwMode="auto">
              <a:xfrm>
                <a:off x="1766" y="2075"/>
                <a:ext cx="6" cy="1196"/>
              </a:xfrm>
              <a:prstGeom prst="rect">
                <a:avLst/>
              </a:prstGeom>
              <a:solidFill>
                <a:srgbClr val="95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0" name="Rectangle 168"/>
              <p:cNvSpPr>
                <a:spLocks noChangeArrowheads="1"/>
              </p:cNvSpPr>
              <p:nvPr/>
            </p:nvSpPr>
            <p:spPr bwMode="auto">
              <a:xfrm>
                <a:off x="1772" y="2075"/>
                <a:ext cx="7" cy="1196"/>
              </a:xfrm>
              <a:prstGeom prst="rect">
                <a:avLst/>
              </a:prstGeom>
              <a:solidFill>
                <a:srgbClr val="9B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1" name="Rectangle 169"/>
              <p:cNvSpPr>
                <a:spLocks noChangeArrowheads="1"/>
              </p:cNvSpPr>
              <p:nvPr/>
            </p:nvSpPr>
            <p:spPr bwMode="auto">
              <a:xfrm>
                <a:off x="1779" y="2075"/>
                <a:ext cx="6" cy="1196"/>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2" name="Rectangle 170"/>
              <p:cNvSpPr>
                <a:spLocks noChangeArrowheads="1"/>
              </p:cNvSpPr>
              <p:nvPr/>
            </p:nvSpPr>
            <p:spPr bwMode="auto">
              <a:xfrm>
                <a:off x="1785" y="2075"/>
                <a:ext cx="7" cy="1196"/>
              </a:xfrm>
              <a:prstGeom prst="rect">
                <a:avLst/>
              </a:prstGeom>
              <a:solidFill>
                <a:srgbClr val="A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3" name="Rectangle 171"/>
              <p:cNvSpPr>
                <a:spLocks noChangeArrowheads="1"/>
              </p:cNvSpPr>
              <p:nvPr/>
            </p:nvSpPr>
            <p:spPr bwMode="auto">
              <a:xfrm>
                <a:off x="1792" y="2075"/>
                <a:ext cx="6" cy="1196"/>
              </a:xfrm>
              <a:prstGeom prst="rect">
                <a:avLst/>
              </a:prstGeom>
              <a:solidFill>
                <a:srgbClr val="AF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4" name="Rectangle 172"/>
              <p:cNvSpPr>
                <a:spLocks noChangeArrowheads="1"/>
              </p:cNvSpPr>
              <p:nvPr/>
            </p:nvSpPr>
            <p:spPr bwMode="auto">
              <a:xfrm>
                <a:off x="1798" y="2075"/>
                <a:ext cx="6" cy="1196"/>
              </a:xfrm>
              <a:prstGeom prst="rect">
                <a:avLst/>
              </a:prstGeom>
              <a:solidFill>
                <a:srgbClr val="B6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5" name="Rectangle 173"/>
              <p:cNvSpPr>
                <a:spLocks noChangeArrowheads="1"/>
              </p:cNvSpPr>
              <p:nvPr/>
            </p:nvSpPr>
            <p:spPr bwMode="auto">
              <a:xfrm>
                <a:off x="1804" y="2075"/>
                <a:ext cx="7" cy="1196"/>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6" name="Rectangle 174"/>
              <p:cNvSpPr>
                <a:spLocks noChangeArrowheads="1"/>
              </p:cNvSpPr>
              <p:nvPr/>
            </p:nvSpPr>
            <p:spPr bwMode="auto">
              <a:xfrm>
                <a:off x="1811" y="2075"/>
                <a:ext cx="6" cy="1196"/>
              </a:xfrm>
              <a:prstGeom prst="rect">
                <a:avLst/>
              </a:prstGeom>
              <a:solidFill>
                <a:srgbClr val="C4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7" name="Rectangle 175"/>
              <p:cNvSpPr>
                <a:spLocks noChangeArrowheads="1"/>
              </p:cNvSpPr>
              <p:nvPr/>
            </p:nvSpPr>
            <p:spPr bwMode="auto">
              <a:xfrm>
                <a:off x="1817" y="2075"/>
                <a:ext cx="7" cy="1196"/>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8" name="Rectangle 176"/>
              <p:cNvSpPr>
                <a:spLocks noChangeArrowheads="1"/>
              </p:cNvSpPr>
              <p:nvPr/>
            </p:nvSpPr>
            <p:spPr bwMode="auto">
              <a:xfrm>
                <a:off x="1824" y="2075"/>
                <a:ext cx="6" cy="1196"/>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49" name="Rectangle 177"/>
              <p:cNvSpPr>
                <a:spLocks noChangeArrowheads="1"/>
              </p:cNvSpPr>
              <p:nvPr/>
            </p:nvSpPr>
            <p:spPr bwMode="auto">
              <a:xfrm>
                <a:off x="1830" y="2075"/>
                <a:ext cx="6" cy="1196"/>
              </a:xfrm>
              <a:prstGeom prst="rect">
                <a:avLst/>
              </a:prstGeom>
              <a:solidFill>
                <a:srgbClr val="D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0" name="Rectangle 178"/>
              <p:cNvSpPr>
                <a:spLocks noChangeArrowheads="1"/>
              </p:cNvSpPr>
              <p:nvPr/>
            </p:nvSpPr>
            <p:spPr bwMode="auto">
              <a:xfrm>
                <a:off x="1836" y="2075"/>
                <a:ext cx="7" cy="1196"/>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1" name="Rectangle 179"/>
              <p:cNvSpPr>
                <a:spLocks noChangeArrowheads="1"/>
              </p:cNvSpPr>
              <p:nvPr/>
            </p:nvSpPr>
            <p:spPr bwMode="auto">
              <a:xfrm>
                <a:off x="1843" y="2075"/>
                <a:ext cx="6" cy="1196"/>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2" name="Rectangle 180"/>
              <p:cNvSpPr>
                <a:spLocks noChangeArrowheads="1"/>
              </p:cNvSpPr>
              <p:nvPr/>
            </p:nvSpPr>
            <p:spPr bwMode="auto">
              <a:xfrm>
                <a:off x="1849" y="2075"/>
                <a:ext cx="7" cy="1196"/>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3" name="Rectangle 181"/>
              <p:cNvSpPr>
                <a:spLocks noChangeArrowheads="1"/>
              </p:cNvSpPr>
              <p:nvPr/>
            </p:nvSpPr>
            <p:spPr bwMode="auto">
              <a:xfrm>
                <a:off x="1856" y="2075"/>
                <a:ext cx="6" cy="1196"/>
              </a:xfrm>
              <a:prstGeom prst="rect">
                <a:avLst/>
              </a:prstGeom>
              <a:solidFill>
                <a:srgbClr val="EC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4" name="Rectangle 182"/>
              <p:cNvSpPr>
                <a:spLocks noChangeArrowheads="1"/>
              </p:cNvSpPr>
              <p:nvPr/>
            </p:nvSpPr>
            <p:spPr bwMode="auto">
              <a:xfrm>
                <a:off x="1862" y="2075"/>
                <a:ext cx="6" cy="1196"/>
              </a:xfrm>
              <a:prstGeom prst="rect">
                <a:avLst/>
              </a:prstGeom>
              <a:solidFill>
                <a:srgbClr val="E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5" name="Rectangle 183"/>
              <p:cNvSpPr>
                <a:spLocks noChangeArrowheads="1"/>
              </p:cNvSpPr>
              <p:nvPr/>
            </p:nvSpPr>
            <p:spPr bwMode="auto">
              <a:xfrm>
                <a:off x="1868" y="2075"/>
                <a:ext cx="7" cy="1196"/>
              </a:xfrm>
              <a:prstGeom prst="rect">
                <a:avLst/>
              </a:prstGeom>
              <a:solidFill>
                <a:srgbClr val="F3F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6" name="Rectangle 184"/>
              <p:cNvSpPr>
                <a:spLocks noChangeArrowheads="1"/>
              </p:cNvSpPr>
              <p:nvPr/>
            </p:nvSpPr>
            <p:spPr bwMode="auto">
              <a:xfrm>
                <a:off x="1875" y="2075"/>
                <a:ext cx="6" cy="1196"/>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7" name="Rectangle 185"/>
              <p:cNvSpPr>
                <a:spLocks noChangeArrowheads="1"/>
              </p:cNvSpPr>
              <p:nvPr/>
            </p:nvSpPr>
            <p:spPr bwMode="auto">
              <a:xfrm>
                <a:off x="1881" y="2075"/>
                <a:ext cx="7" cy="1196"/>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8" name="Rectangle 186"/>
              <p:cNvSpPr>
                <a:spLocks noChangeArrowheads="1"/>
              </p:cNvSpPr>
              <p:nvPr/>
            </p:nvSpPr>
            <p:spPr bwMode="auto">
              <a:xfrm>
                <a:off x="1888" y="2075"/>
                <a:ext cx="6" cy="1196"/>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59" name="Rectangle 187"/>
              <p:cNvSpPr>
                <a:spLocks noChangeArrowheads="1"/>
              </p:cNvSpPr>
              <p:nvPr/>
            </p:nvSpPr>
            <p:spPr bwMode="auto">
              <a:xfrm>
                <a:off x="1894" y="2075"/>
                <a:ext cx="6" cy="1196"/>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0" name="Rectangle 188"/>
              <p:cNvSpPr>
                <a:spLocks noChangeArrowheads="1"/>
              </p:cNvSpPr>
              <p:nvPr/>
            </p:nvSpPr>
            <p:spPr bwMode="auto">
              <a:xfrm>
                <a:off x="1900" y="2075"/>
                <a:ext cx="7" cy="1196"/>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1" name="Rectangle 189"/>
              <p:cNvSpPr>
                <a:spLocks noChangeArrowheads="1"/>
              </p:cNvSpPr>
              <p:nvPr/>
            </p:nvSpPr>
            <p:spPr bwMode="auto">
              <a:xfrm>
                <a:off x="1907" y="2075"/>
                <a:ext cx="6" cy="1196"/>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2" name="Rectangle 190"/>
              <p:cNvSpPr>
                <a:spLocks noChangeArrowheads="1"/>
              </p:cNvSpPr>
              <p:nvPr/>
            </p:nvSpPr>
            <p:spPr bwMode="auto">
              <a:xfrm>
                <a:off x="1913" y="2075"/>
                <a:ext cx="7" cy="11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3" name="Rectangle 191"/>
              <p:cNvSpPr>
                <a:spLocks noChangeArrowheads="1"/>
              </p:cNvSpPr>
              <p:nvPr/>
            </p:nvSpPr>
            <p:spPr bwMode="auto">
              <a:xfrm>
                <a:off x="1920" y="2075"/>
                <a:ext cx="6" cy="11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4" name="Rectangle 192"/>
              <p:cNvSpPr>
                <a:spLocks noChangeArrowheads="1"/>
              </p:cNvSpPr>
              <p:nvPr/>
            </p:nvSpPr>
            <p:spPr bwMode="auto">
              <a:xfrm>
                <a:off x="1926" y="2075"/>
                <a:ext cx="6" cy="1196"/>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5" name="Rectangle 193"/>
              <p:cNvSpPr>
                <a:spLocks noChangeArrowheads="1"/>
              </p:cNvSpPr>
              <p:nvPr/>
            </p:nvSpPr>
            <p:spPr bwMode="auto">
              <a:xfrm>
                <a:off x="1932" y="2075"/>
                <a:ext cx="7" cy="1196"/>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6" name="Rectangle 194"/>
              <p:cNvSpPr>
                <a:spLocks noChangeArrowheads="1"/>
              </p:cNvSpPr>
              <p:nvPr/>
            </p:nvSpPr>
            <p:spPr bwMode="auto">
              <a:xfrm>
                <a:off x="1939" y="2075"/>
                <a:ext cx="6" cy="1196"/>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7" name="Rectangle 195"/>
              <p:cNvSpPr>
                <a:spLocks noChangeArrowheads="1"/>
              </p:cNvSpPr>
              <p:nvPr/>
            </p:nvSpPr>
            <p:spPr bwMode="auto">
              <a:xfrm>
                <a:off x="1945" y="2075"/>
                <a:ext cx="7" cy="1196"/>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8" name="Rectangle 196"/>
              <p:cNvSpPr>
                <a:spLocks noChangeArrowheads="1"/>
              </p:cNvSpPr>
              <p:nvPr/>
            </p:nvSpPr>
            <p:spPr bwMode="auto">
              <a:xfrm>
                <a:off x="1952" y="2075"/>
                <a:ext cx="6" cy="1196"/>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69" name="Rectangle 197"/>
              <p:cNvSpPr>
                <a:spLocks noChangeArrowheads="1"/>
              </p:cNvSpPr>
              <p:nvPr/>
            </p:nvSpPr>
            <p:spPr bwMode="auto">
              <a:xfrm>
                <a:off x="1958" y="2075"/>
                <a:ext cx="6" cy="1196"/>
              </a:xfrm>
              <a:prstGeom prst="rect">
                <a:avLst/>
              </a:prstGeom>
              <a:solidFill>
                <a:srgbClr val="F3F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0" name="Rectangle 198"/>
              <p:cNvSpPr>
                <a:spLocks noChangeArrowheads="1"/>
              </p:cNvSpPr>
              <p:nvPr/>
            </p:nvSpPr>
            <p:spPr bwMode="auto">
              <a:xfrm>
                <a:off x="1964" y="2075"/>
                <a:ext cx="7" cy="1196"/>
              </a:xfrm>
              <a:prstGeom prst="rect">
                <a:avLst/>
              </a:prstGeom>
              <a:solidFill>
                <a:srgbClr val="E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1" name="Rectangle 199"/>
              <p:cNvSpPr>
                <a:spLocks noChangeArrowheads="1"/>
              </p:cNvSpPr>
              <p:nvPr/>
            </p:nvSpPr>
            <p:spPr bwMode="auto">
              <a:xfrm>
                <a:off x="1971" y="2075"/>
                <a:ext cx="6" cy="1196"/>
              </a:xfrm>
              <a:prstGeom prst="rect">
                <a:avLst/>
              </a:prstGeom>
              <a:solidFill>
                <a:srgbClr val="EC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2" name="Rectangle 200"/>
              <p:cNvSpPr>
                <a:spLocks noChangeArrowheads="1"/>
              </p:cNvSpPr>
              <p:nvPr/>
            </p:nvSpPr>
            <p:spPr bwMode="auto">
              <a:xfrm>
                <a:off x="1977" y="2075"/>
                <a:ext cx="7" cy="1196"/>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3" name="Rectangle 201"/>
              <p:cNvSpPr>
                <a:spLocks noChangeArrowheads="1"/>
              </p:cNvSpPr>
              <p:nvPr/>
            </p:nvSpPr>
            <p:spPr bwMode="auto">
              <a:xfrm>
                <a:off x="1984" y="2075"/>
                <a:ext cx="6" cy="1196"/>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4" name="Rectangle 202"/>
              <p:cNvSpPr>
                <a:spLocks noChangeArrowheads="1"/>
              </p:cNvSpPr>
              <p:nvPr/>
            </p:nvSpPr>
            <p:spPr bwMode="auto">
              <a:xfrm>
                <a:off x="1990" y="2075"/>
                <a:ext cx="6" cy="1196"/>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5" name="Rectangle 203"/>
              <p:cNvSpPr>
                <a:spLocks noChangeArrowheads="1"/>
              </p:cNvSpPr>
              <p:nvPr/>
            </p:nvSpPr>
            <p:spPr bwMode="auto">
              <a:xfrm>
                <a:off x="1996" y="2075"/>
                <a:ext cx="7" cy="1196"/>
              </a:xfrm>
              <a:prstGeom prst="rect">
                <a:avLst/>
              </a:prstGeom>
              <a:solidFill>
                <a:srgbClr val="D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6" name="Rectangle 204"/>
              <p:cNvSpPr>
                <a:spLocks noChangeArrowheads="1"/>
              </p:cNvSpPr>
              <p:nvPr/>
            </p:nvSpPr>
            <p:spPr bwMode="auto">
              <a:xfrm>
                <a:off x="2003" y="2075"/>
                <a:ext cx="6" cy="1196"/>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7" name="Rectangle 205"/>
              <p:cNvSpPr>
                <a:spLocks noChangeArrowheads="1"/>
              </p:cNvSpPr>
              <p:nvPr/>
            </p:nvSpPr>
            <p:spPr bwMode="auto">
              <a:xfrm>
                <a:off x="2009" y="2075"/>
                <a:ext cx="7" cy="1196"/>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8" name="Rectangle 206"/>
              <p:cNvSpPr>
                <a:spLocks noChangeArrowheads="1"/>
              </p:cNvSpPr>
              <p:nvPr/>
            </p:nvSpPr>
            <p:spPr bwMode="auto">
              <a:xfrm>
                <a:off x="2016" y="2075"/>
                <a:ext cx="6" cy="1196"/>
              </a:xfrm>
              <a:prstGeom prst="rect">
                <a:avLst/>
              </a:prstGeom>
              <a:solidFill>
                <a:srgbClr val="C4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79" name="Rectangle 207"/>
              <p:cNvSpPr>
                <a:spLocks noChangeArrowheads="1"/>
              </p:cNvSpPr>
              <p:nvPr/>
            </p:nvSpPr>
            <p:spPr bwMode="auto">
              <a:xfrm>
                <a:off x="2022" y="2075"/>
                <a:ext cx="6" cy="1196"/>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0" name="Rectangle 208"/>
              <p:cNvSpPr>
                <a:spLocks noChangeArrowheads="1"/>
              </p:cNvSpPr>
              <p:nvPr/>
            </p:nvSpPr>
            <p:spPr bwMode="auto">
              <a:xfrm>
                <a:off x="2028" y="2075"/>
                <a:ext cx="7" cy="1196"/>
              </a:xfrm>
              <a:prstGeom prst="rect">
                <a:avLst/>
              </a:prstGeom>
              <a:solidFill>
                <a:srgbClr val="B6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1" name="Rectangle 209"/>
              <p:cNvSpPr>
                <a:spLocks noChangeArrowheads="1"/>
              </p:cNvSpPr>
              <p:nvPr/>
            </p:nvSpPr>
            <p:spPr bwMode="auto">
              <a:xfrm>
                <a:off x="2035" y="2075"/>
                <a:ext cx="6" cy="1196"/>
              </a:xfrm>
              <a:prstGeom prst="rect">
                <a:avLst/>
              </a:prstGeom>
              <a:solidFill>
                <a:srgbClr val="AF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2" name="Rectangle 210"/>
              <p:cNvSpPr>
                <a:spLocks noChangeArrowheads="1"/>
              </p:cNvSpPr>
              <p:nvPr/>
            </p:nvSpPr>
            <p:spPr bwMode="auto">
              <a:xfrm>
                <a:off x="2041" y="2075"/>
                <a:ext cx="7" cy="1196"/>
              </a:xfrm>
              <a:prstGeom prst="rect">
                <a:avLst/>
              </a:prstGeom>
              <a:solidFill>
                <a:srgbClr val="A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3" name="Rectangle 211"/>
              <p:cNvSpPr>
                <a:spLocks noChangeArrowheads="1"/>
              </p:cNvSpPr>
              <p:nvPr/>
            </p:nvSpPr>
            <p:spPr bwMode="auto">
              <a:xfrm>
                <a:off x="2048" y="2075"/>
                <a:ext cx="6" cy="1196"/>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4" name="Rectangle 212"/>
              <p:cNvSpPr>
                <a:spLocks noChangeArrowheads="1"/>
              </p:cNvSpPr>
              <p:nvPr/>
            </p:nvSpPr>
            <p:spPr bwMode="auto">
              <a:xfrm>
                <a:off x="2054" y="2075"/>
                <a:ext cx="6" cy="1196"/>
              </a:xfrm>
              <a:prstGeom prst="rect">
                <a:avLst/>
              </a:prstGeom>
              <a:solidFill>
                <a:srgbClr val="9B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5" name="Rectangle 213"/>
              <p:cNvSpPr>
                <a:spLocks noChangeArrowheads="1"/>
              </p:cNvSpPr>
              <p:nvPr/>
            </p:nvSpPr>
            <p:spPr bwMode="auto">
              <a:xfrm>
                <a:off x="2060" y="2075"/>
                <a:ext cx="7" cy="1196"/>
              </a:xfrm>
              <a:prstGeom prst="rect">
                <a:avLst/>
              </a:prstGeom>
              <a:solidFill>
                <a:srgbClr val="95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6" name="Rectangle 214"/>
              <p:cNvSpPr>
                <a:spLocks noChangeArrowheads="1"/>
              </p:cNvSpPr>
              <p:nvPr/>
            </p:nvSpPr>
            <p:spPr bwMode="auto">
              <a:xfrm>
                <a:off x="2067" y="2075"/>
                <a:ext cx="6" cy="1196"/>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7" name="Rectangle 215"/>
              <p:cNvSpPr>
                <a:spLocks noChangeArrowheads="1"/>
              </p:cNvSpPr>
              <p:nvPr/>
            </p:nvSpPr>
            <p:spPr bwMode="auto">
              <a:xfrm>
                <a:off x="2073" y="2075"/>
                <a:ext cx="7" cy="1196"/>
              </a:xfrm>
              <a:prstGeom prst="rect">
                <a:avLst/>
              </a:prstGeom>
              <a:solidFill>
                <a:srgbClr val="89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8" name="Rectangle 216"/>
              <p:cNvSpPr>
                <a:spLocks noChangeArrowheads="1"/>
              </p:cNvSpPr>
              <p:nvPr/>
            </p:nvSpPr>
            <p:spPr bwMode="auto">
              <a:xfrm>
                <a:off x="2080" y="2075"/>
                <a:ext cx="6" cy="1196"/>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89" name="Rectangle 217"/>
              <p:cNvSpPr>
                <a:spLocks noChangeArrowheads="1"/>
              </p:cNvSpPr>
              <p:nvPr/>
            </p:nvSpPr>
            <p:spPr bwMode="auto">
              <a:xfrm>
                <a:off x="2086" y="2075"/>
                <a:ext cx="6" cy="1196"/>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0" name="Rectangle 218"/>
              <p:cNvSpPr>
                <a:spLocks noChangeArrowheads="1"/>
              </p:cNvSpPr>
              <p:nvPr/>
            </p:nvSpPr>
            <p:spPr bwMode="auto">
              <a:xfrm>
                <a:off x="2092" y="2075"/>
                <a:ext cx="7" cy="1196"/>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1" name="Rectangle 219"/>
              <p:cNvSpPr>
                <a:spLocks noChangeArrowheads="1"/>
              </p:cNvSpPr>
              <p:nvPr/>
            </p:nvSpPr>
            <p:spPr bwMode="auto">
              <a:xfrm>
                <a:off x="2099" y="2075"/>
                <a:ext cx="6" cy="1196"/>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2" name="Rectangle 220"/>
              <p:cNvSpPr>
                <a:spLocks noChangeArrowheads="1"/>
              </p:cNvSpPr>
              <p:nvPr/>
            </p:nvSpPr>
            <p:spPr bwMode="auto">
              <a:xfrm>
                <a:off x="2105" y="2075"/>
                <a:ext cx="7" cy="1196"/>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3" name="Rectangle 221"/>
              <p:cNvSpPr>
                <a:spLocks noChangeArrowheads="1"/>
              </p:cNvSpPr>
              <p:nvPr/>
            </p:nvSpPr>
            <p:spPr bwMode="auto">
              <a:xfrm>
                <a:off x="2112" y="2075"/>
                <a:ext cx="6" cy="1196"/>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8895" name="Rectangle 223"/>
            <p:cNvSpPr>
              <a:spLocks noChangeArrowheads="1"/>
            </p:cNvSpPr>
            <p:nvPr/>
          </p:nvSpPr>
          <p:spPr bwMode="auto">
            <a:xfrm>
              <a:off x="1715" y="2075"/>
              <a:ext cx="403"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8959" name="Group 287"/>
            <p:cNvGrpSpPr>
              <a:grpSpLocks/>
            </p:cNvGrpSpPr>
            <p:nvPr/>
          </p:nvGrpSpPr>
          <p:grpSpPr bwMode="auto">
            <a:xfrm>
              <a:off x="3928" y="2075"/>
              <a:ext cx="403" cy="1196"/>
              <a:chOff x="3928" y="2075"/>
              <a:chExt cx="403" cy="1196"/>
            </a:xfrm>
          </p:grpSpPr>
          <p:sp>
            <p:nvSpPr>
              <p:cNvPr id="3868896" name="Rectangle 224"/>
              <p:cNvSpPr>
                <a:spLocks noChangeArrowheads="1"/>
              </p:cNvSpPr>
              <p:nvPr/>
            </p:nvSpPr>
            <p:spPr bwMode="auto">
              <a:xfrm>
                <a:off x="3928" y="2075"/>
                <a:ext cx="7" cy="1196"/>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7" name="Rectangle 225"/>
              <p:cNvSpPr>
                <a:spLocks noChangeArrowheads="1"/>
              </p:cNvSpPr>
              <p:nvPr/>
            </p:nvSpPr>
            <p:spPr bwMode="auto">
              <a:xfrm>
                <a:off x="3935" y="2075"/>
                <a:ext cx="6" cy="1196"/>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8" name="Rectangle 226"/>
              <p:cNvSpPr>
                <a:spLocks noChangeArrowheads="1"/>
              </p:cNvSpPr>
              <p:nvPr/>
            </p:nvSpPr>
            <p:spPr bwMode="auto">
              <a:xfrm>
                <a:off x="3941" y="2075"/>
                <a:ext cx="7" cy="1196"/>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899" name="Rectangle 227"/>
              <p:cNvSpPr>
                <a:spLocks noChangeArrowheads="1"/>
              </p:cNvSpPr>
              <p:nvPr/>
            </p:nvSpPr>
            <p:spPr bwMode="auto">
              <a:xfrm>
                <a:off x="3948" y="2075"/>
                <a:ext cx="6" cy="1196"/>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0" name="Rectangle 228"/>
              <p:cNvSpPr>
                <a:spLocks noChangeArrowheads="1"/>
              </p:cNvSpPr>
              <p:nvPr/>
            </p:nvSpPr>
            <p:spPr bwMode="auto">
              <a:xfrm>
                <a:off x="3954" y="2075"/>
                <a:ext cx="6" cy="1196"/>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1" name="Rectangle 229"/>
              <p:cNvSpPr>
                <a:spLocks noChangeArrowheads="1"/>
              </p:cNvSpPr>
              <p:nvPr/>
            </p:nvSpPr>
            <p:spPr bwMode="auto">
              <a:xfrm>
                <a:off x="3960" y="2075"/>
                <a:ext cx="7" cy="1196"/>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2" name="Rectangle 230"/>
              <p:cNvSpPr>
                <a:spLocks noChangeArrowheads="1"/>
              </p:cNvSpPr>
              <p:nvPr/>
            </p:nvSpPr>
            <p:spPr bwMode="auto">
              <a:xfrm>
                <a:off x="3967" y="2075"/>
                <a:ext cx="6" cy="1196"/>
              </a:xfrm>
              <a:prstGeom prst="rect">
                <a:avLst/>
              </a:prstGeom>
              <a:solidFill>
                <a:srgbClr val="89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3" name="Rectangle 231"/>
              <p:cNvSpPr>
                <a:spLocks noChangeArrowheads="1"/>
              </p:cNvSpPr>
              <p:nvPr/>
            </p:nvSpPr>
            <p:spPr bwMode="auto">
              <a:xfrm>
                <a:off x="3973" y="2075"/>
                <a:ext cx="6" cy="1196"/>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4" name="Rectangle 232"/>
              <p:cNvSpPr>
                <a:spLocks noChangeArrowheads="1"/>
              </p:cNvSpPr>
              <p:nvPr/>
            </p:nvSpPr>
            <p:spPr bwMode="auto">
              <a:xfrm>
                <a:off x="3979" y="2075"/>
                <a:ext cx="7" cy="1196"/>
              </a:xfrm>
              <a:prstGeom prst="rect">
                <a:avLst/>
              </a:prstGeom>
              <a:solidFill>
                <a:srgbClr val="95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5" name="Rectangle 233"/>
              <p:cNvSpPr>
                <a:spLocks noChangeArrowheads="1"/>
              </p:cNvSpPr>
              <p:nvPr/>
            </p:nvSpPr>
            <p:spPr bwMode="auto">
              <a:xfrm>
                <a:off x="3986" y="2075"/>
                <a:ext cx="6" cy="1196"/>
              </a:xfrm>
              <a:prstGeom prst="rect">
                <a:avLst/>
              </a:prstGeom>
              <a:solidFill>
                <a:srgbClr val="9B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6" name="Rectangle 234"/>
              <p:cNvSpPr>
                <a:spLocks noChangeArrowheads="1"/>
              </p:cNvSpPr>
              <p:nvPr/>
            </p:nvSpPr>
            <p:spPr bwMode="auto">
              <a:xfrm>
                <a:off x="3992" y="2075"/>
                <a:ext cx="7" cy="1196"/>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7" name="Rectangle 235"/>
              <p:cNvSpPr>
                <a:spLocks noChangeArrowheads="1"/>
              </p:cNvSpPr>
              <p:nvPr/>
            </p:nvSpPr>
            <p:spPr bwMode="auto">
              <a:xfrm>
                <a:off x="3999" y="2075"/>
                <a:ext cx="6" cy="1196"/>
              </a:xfrm>
              <a:prstGeom prst="rect">
                <a:avLst/>
              </a:prstGeom>
              <a:solidFill>
                <a:srgbClr val="A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8" name="Rectangle 236"/>
              <p:cNvSpPr>
                <a:spLocks noChangeArrowheads="1"/>
              </p:cNvSpPr>
              <p:nvPr/>
            </p:nvSpPr>
            <p:spPr bwMode="auto">
              <a:xfrm>
                <a:off x="4005" y="2075"/>
                <a:ext cx="6" cy="1196"/>
              </a:xfrm>
              <a:prstGeom prst="rect">
                <a:avLst/>
              </a:prstGeom>
              <a:solidFill>
                <a:srgbClr val="AF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09" name="Rectangle 237"/>
              <p:cNvSpPr>
                <a:spLocks noChangeArrowheads="1"/>
              </p:cNvSpPr>
              <p:nvPr/>
            </p:nvSpPr>
            <p:spPr bwMode="auto">
              <a:xfrm>
                <a:off x="4011" y="2075"/>
                <a:ext cx="7" cy="1196"/>
              </a:xfrm>
              <a:prstGeom prst="rect">
                <a:avLst/>
              </a:prstGeom>
              <a:solidFill>
                <a:srgbClr val="B6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0" name="Rectangle 238"/>
              <p:cNvSpPr>
                <a:spLocks noChangeArrowheads="1"/>
              </p:cNvSpPr>
              <p:nvPr/>
            </p:nvSpPr>
            <p:spPr bwMode="auto">
              <a:xfrm>
                <a:off x="4018" y="2075"/>
                <a:ext cx="6" cy="1196"/>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1" name="Rectangle 239"/>
              <p:cNvSpPr>
                <a:spLocks noChangeArrowheads="1"/>
              </p:cNvSpPr>
              <p:nvPr/>
            </p:nvSpPr>
            <p:spPr bwMode="auto">
              <a:xfrm>
                <a:off x="4024" y="2075"/>
                <a:ext cx="7" cy="1196"/>
              </a:xfrm>
              <a:prstGeom prst="rect">
                <a:avLst/>
              </a:prstGeom>
              <a:solidFill>
                <a:srgbClr val="C4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2" name="Rectangle 240"/>
              <p:cNvSpPr>
                <a:spLocks noChangeArrowheads="1"/>
              </p:cNvSpPr>
              <p:nvPr/>
            </p:nvSpPr>
            <p:spPr bwMode="auto">
              <a:xfrm>
                <a:off x="4031" y="2075"/>
                <a:ext cx="6" cy="1196"/>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3" name="Rectangle 241"/>
              <p:cNvSpPr>
                <a:spLocks noChangeArrowheads="1"/>
              </p:cNvSpPr>
              <p:nvPr/>
            </p:nvSpPr>
            <p:spPr bwMode="auto">
              <a:xfrm>
                <a:off x="4037" y="2075"/>
                <a:ext cx="6" cy="1196"/>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4" name="Rectangle 242"/>
              <p:cNvSpPr>
                <a:spLocks noChangeArrowheads="1"/>
              </p:cNvSpPr>
              <p:nvPr/>
            </p:nvSpPr>
            <p:spPr bwMode="auto">
              <a:xfrm>
                <a:off x="4043" y="2075"/>
                <a:ext cx="7" cy="1196"/>
              </a:xfrm>
              <a:prstGeom prst="rect">
                <a:avLst/>
              </a:prstGeom>
              <a:solidFill>
                <a:srgbClr val="D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5" name="Rectangle 243"/>
              <p:cNvSpPr>
                <a:spLocks noChangeArrowheads="1"/>
              </p:cNvSpPr>
              <p:nvPr/>
            </p:nvSpPr>
            <p:spPr bwMode="auto">
              <a:xfrm>
                <a:off x="4050" y="2075"/>
                <a:ext cx="6" cy="1196"/>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6" name="Rectangle 244"/>
              <p:cNvSpPr>
                <a:spLocks noChangeArrowheads="1"/>
              </p:cNvSpPr>
              <p:nvPr/>
            </p:nvSpPr>
            <p:spPr bwMode="auto">
              <a:xfrm>
                <a:off x="4056" y="2075"/>
                <a:ext cx="7" cy="1196"/>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7" name="Rectangle 245"/>
              <p:cNvSpPr>
                <a:spLocks noChangeArrowheads="1"/>
              </p:cNvSpPr>
              <p:nvPr/>
            </p:nvSpPr>
            <p:spPr bwMode="auto">
              <a:xfrm>
                <a:off x="4063" y="2075"/>
                <a:ext cx="6" cy="1196"/>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8" name="Rectangle 246"/>
              <p:cNvSpPr>
                <a:spLocks noChangeArrowheads="1"/>
              </p:cNvSpPr>
              <p:nvPr/>
            </p:nvSpPr>
            <p:spPr bwMode="auto">
              <a:xfrm>
                <a:off x="4069" y="2075"/>
                <a:ext cx="6" cy="1196"/>
              </a:xfrm>
              <a:prstGeom prst="rect">
                <a:avLst/>
              </a:prstGeom>
              <a:solidFill>
                <a:srgbClr val="EC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19" name="Rectangle 247"/>
              <p:cNvSpPr>
                <a:spLocks noChangeArrowheads="1"/>
              </p:cNvSpPr>
              <p:nvPr/>
            </p:nvSpPr>
            <p:spPr bwMode="auto">
              <a:xfrm>
                <a:off x="4075" y="2075"/>
                <a:ext cx="7" cy="1196"/>
              </a:xfrm>
              <a:prstGeom prst="rect">
                <a:avLst/>
              </a:prstGeom>
              <a:solidFill>
                <a:srgbClr val="E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0" name="Rectangle 248"/>
              <p:cNvSpPr>
                <a:spLocks noChangeArrowheads="1"/>
              </p:cNvSpPr>
              <p:nvPr/>
            </p:nvSpPr>
            <p:spPr bwMode="auto">
              <a:xfrm>
                <a:off x="4082" y="2075"/>
                <a:ext cx="6" cy="1196"/>
              </a:xfrm>
              <a:prstGeom prst="rect">
                <a:avLst/>
              </a:prstGeom>
              <a:solidFill>
                <a:srgbClr val="F3F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1" name="Rectangle 249"/>
              <p:cNvSpPr>
                <a:spLocks noChangeArrowheads="1"/>
              </p:cNvSpPr>
              <p:nvPr/>
            </p:nvSpPr>
            <p:spPr bwMode="auto">
              <a:xfrm>
                <a:off x="4088" y="2075"/>
                <a:ext cx="7" cy="1196"/>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2" name="Rectangle 250"/>
              <p:cNvSpPr>
                <a:spLocks noChangeArrowheads="1"/>
              </p:cNvSpPr>
              <p:nvPr/>
            </p:nvSpPr>
            <p:spPr bwMode="auto">
              <a:xfrm>
                <a:off x="4095" y="2075"/>
                <a:ext cx="6" cy="1196"/>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3" name="Rectangle 251"/>
              <p:cNvSpPr>
                <a:spLocks noChangeArrowheads="1"/>
              </p:cNvSpPr>
              <p:nvPr/>
            </p:nvSpPr>
            <p:spPr bwMode="auto">
              <a:xfrm>
                <a:off x="4101" y="2075"/>
                <a:ext cx="6" cy="1196"/>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4" name="Rectangle 252"/>
              <p:cNvSpPr>
                <a:spLocks noChangeArrowheads="1"/>
              </p:cNvSpPr>
              <p:nvPr/>
            </p:nvSpPr>
            <p:spPr bwMode="auto">
              <a:xfrm>
                <a:off x="4107" y="2075"/>
                <a:ext cx="7" cy="1196"/>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5" name="Rectangle 253"/>
              <p:cNvSpPr>
                <a:spLocks noChangeArrowheads="1"/>
              </p:cNvSpPr>
              <p:nvPr/>
            </p:nvSpPr>
            <p:spPr bwMode="auto">
              <a:xfrm>
                <a:off x="4114" y="2075"/>
                <a:ext cx="6" cy="1196"/>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6" name="Rectangle 254"/>
              <p:cNvSpPr>
                <a:spLocks noChangeArrowheads="1"/>
              </p:cNvSpPr>
              <p:nvPr/>
            </p:nvSpPr>
            <p:spPr bwMode="auto">
              <a:xfrm>
                <a:off x="4120" y="2075"/>
                <a:ext cx="7" cy="1196"/>
              </a:xfrm>
              <a:prstGeom prst="rect">
                <a:avLst/>
              </a:prstGeom>
              <a:solidFill>
                <a:srgbClr val="FEF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7" name="Rectangle 255"/>
              <p:cNvSpPr>
                <a:spLocks noChangeArrowheads="1"/>
              </p:cNvSpPr>
              <p:nvPr/>
            </p:nvSpPr>
            <p:spPr bwMode="auto">
              <a:xfrm>
                <a:off x="4127" y="2075"/>
                <a:ext cx="6" cy="11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8" name="Rectangle 256"/>
              <p:cNvSpPr>
                <a:spLocks noChangeArrowheads="1"/>
              </p:cNvSpPr>
              <p:nvPr/>
            </p:nvSpPr>
            <p:spPr bwMode="auto">
              <a:xfrm>
                <a:off x="4133" y="2075"/>
                <a:ext cx="6" cy="11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29" name="Rectangle 257"/>
              <p:cNvSpPr>
                <a:spLocks noChangeArrowheads="1"/>
              </p:cNvSpPr>
              <p:nvPr/>
            </p:nvSpPr>
            <p:spPr bwMode="auto">
              <a:xfrm>
                <a:off x="4139" y="2075"/>
                <a:ext cx="7" cy="1196"/>
              </a:xfrm>
              <a:prstGeom prst="rect">
                <a:avLst/>
              </a:prstGeom>
              <a:solidFill>
                <a:srgbClr val="FD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0" name="Rectangle 258"/>
              <p:cNvSpPr>
                <a:spLocks noChangeArrowheads="1"/>
              </p:cNvSpPr>
              <p:nvPr/>
            </p:nvSpPr>
            <p:spPr bwMode="auto">
              <a:xfrm>
                <a:off x="4146" y="2075"/>
                <a:ext cx="6" cy="1196"/>
              </a:xfrm>
              <a:prstGeom prst="rect">
                <a:avLst/>
              </a:prstGeom>
              <a:solidFill>
                <a:srgbClr val="FBF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1" name="Rectangle 259"/>
              <p:cNvSpPr>
                <a:spLocks noChangeArrowheads="1"/>
              </p:cNvSpPr>
              <p:nvPr/>
            </p:nvSpPr>
            <p:spPr bwMode="auto">
              <a:xfrm>
                <a:off x="4152" y="2075"/>
                <a:ext cx="7" cy="1196"/>
              </a:xfrm>
              <a:prstGeom prst="rect">
                <a:avLst/>
              </a:prstGeom>
              <a:solidFill>
                <a:srgbClr val="FAF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2" name="Rectangle 260"/>
              <p:cNvSpPr>
                <a:spLocks noChangeArrowheads="1"/>
              </p:cNvSpPr>
              <p:nvPr/>
            </p:nvSpPr>
            <p:spPr bwMode="auto">
              <a:xfrm>
                <a:off x="4159" y="2075"/>
                <a:ext cx="6" cy="1196"/>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3" name="Rectangle 261"/>
              <p:cNvSpPr>
                <a:spLocks noChangeArrowheads="1"/>
              </p:cNvSpPr>
              <p:nvPr/>
            </p:nvSpPr>
            <p:spPr bwMode="auto">
              <a:xfrm>
                <a:off x="4165" y="2075"/>
                <a:ext cx="6" cy="1196"/>
              </a:xfrm>
              <a:prstGeom prst="rect">
                <a:avLst/>
              </a:prstGeom>
              <a:solidFill>
                <a:srgbClr val="F6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4" name="Rectangle 262"/>
              <p:cNvSpPr>
                <a:spLocks noChangeArrowheads="1"/>
              </p:cNvSpPr>
              <p:nvPr/>
            </p:nvSpPr>
            <p:spPr bwMode="auto">
              <a:xfrm>
                <a:off x="4171" y="2075"/>
                <a:ext cx="7" cy="1196"/>
              </a:xfrm>
              <a:prstGeom prst="rect">
                <a:avLst/>
              </a:prstGeom>
              <a:solidFill>
                <a:srgbClr val="F3F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5" name="Rectangle 263"/>
              <p:cNvSpPr>
                <a:spLocks noChangeArrowheads="1"/>
              </p:cNvSpPr>
              <p:nvPr/>
            </p:nvSpPr>
            <p:spPr bwMode="auto">
              <a:xfrm>
                <a:off x="4178" y="2075"/>
                <a:ext cx="6" cy="1196"/>
              </a:xfrm>
              <a:prstGeom prst="rect">
                <a:avLst/>
              </a:prstGeom>
              <a:solidFill>
                <a:srgbClr val="EFE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6" name="Rectangle 264"/>
              <p:cNvSpPr>
                <a:spLocks noChangeArrowheads="1"/>
              </p:cNvSpPr>
              <p:nvPr/>
            </p:nvSpPr>
            <p:spPr bwMode="auto">
              <a:xfrm>
                <a:off x="4184" y="2075"/>
                <a:ext cx="7" cy="1196"/>
              </a:xfrm>
              <a:prstGeom prst="rect">
                <a:avLst/>
              </a:prstGeom>
              <a:solidFill>
                <a:srgbClr val="ECE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7" name="Rectangle 265"/>
              <p:cNvSpPr>
                <a:spLocks noChangeArrowheads="1"/>
              </p:cNvSpPr>
              <p:nvPr/>
            </p:nvSpPr>
            <p:spPr bwMode="auto">
              <a:xfrm>
                <a:off x="4191" y="2075"/>
                <a:ext cx="6" cy="1196"/>
              </a:xfrm>
              <a:prstGeom prst="rect">
                <a:avLst/>
              </a:prstGeom>
              <a:solidFill>
                <a:srgbClr val="E7E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8" name="Rectangle 266"/>
              <p:cNvSpPr>
                <a:spLocks noChangeArrowheads="1"/>
              </p:cNvSpPr>
              <p:nvPr/>
            </p:nvSpPr>
            <p:spPr bwMode="auto">
              <a:xfrm>
                <a:off x="4197" y="2075"/>
                <a:ext cx="6" cy="1196"/>
              </a:xfrm>
              <a:prstGeom prst="rect">
                <a:avLst/>
              </a:prstGeom>
              <a:solidFill>
                <a:srgbClr val="E3E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39" name="Rectangle 267"/>
              <p:cNvSpPr>
                <a:spLocks noChangeArrowheads="1"/>
              </p:cNvSpPr>
              <p:nvPr/>
            </p:nvSpPr>
            <p:spPr bwMode="auto">
              <a:xfrm>
                <a:off x="4203" y="2075"/>
                <a:ext cx="7" cy="1196"/>
              </a:xfrm>
              <a:prstGeom prst="rect">
                <a:avLst/>
              </a:prstGeom>
              <a:solidFill>
                <a:srgbClr val="DE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0" name="Rectangle 268"/>
              <p:cNvSpPr>
                <a:spLocks noChangeArrowheads="1"/>
              </p:cNvSpPr>
              <p:nvPr/>
            </p:nvSpPr>
            <p:spPr bwMode="auto">
              <a:xfrm>
                <a:off x="4210" y="2075"/>
                <a:ext cx="6" cy="1196"/>
              </a:xfrm>
              <a:prstGeom prst="rect">
                <a:avLst/>
              </a:prstGeom>
              <a:solidFill>
                <a:srgbClr val="D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1" name="Rectangle 269"/>
              <p:cNvSpPr>
                <a:spLocks noChangeArrowheads="1"/>
              </p:cNvSpPr>
              <p:nvPr/>
            </p:nvSpPr>
            <p:spPr bwMode="auto">
              <a:xfrm>
                <a:off x="4216" y="2075"/>
                <a:ext cx="7" cy="1196"/>
              </a:xfrm>
              <a:prstGeom prst="rect">
                <a:avLst/>
              </a:prstGeom>
              <a:solidFill>
                <a:srgbClr val="D2D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2" name="Rectangle 270"/>
              <p:cNvSpPr>
                <a:spLocks noChangeArrowheads="1"/>
              </p:cNvSpPr>
              <p:nvPr/>
            </p:nvSpPr>
            <p:spPr bwMode="auto">
              <a:xfrm>
                <a:off x="4223" y="2075"/>
                <a:ext cx="6" cy="1196"/>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3" name="Rectangle 271"/>
              <p:cNvSpPr>
                <a:spLocks noChangeArrowheads="1"/>
              </p:cNvSpPr>
              <p:nvPr/>
            </p:nvSpPr>
            <p:spPr bwMode="auto">
              <a:xfrm>
                <a:off x="4229" y="2075"/>
                <a:ext cx="6" cy="1196"/>
              </a:xfrm>
              <a:prstGeom prst="rect">
                <a:avLst/>
              </a:prstGeom>
              <a:solidFill>
                <a:srgbClr val="C4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4" name="Rectangle 272"/>
              <p:cNvSpPr>
                <a:spLocks noChangeArrowheads="1"/>
              </p:cNvSpPr>
              <p:nvPr/>
            </p:nvSpPr>
            <p:spPr bwMode="auto">
              <a:xfrm>
                <a:off x="4235" y="2075"/>
                <a:ext cx="7" cy="1196"/>
              </a:xfrm>
              <a:prstGeom prst="rect">
                <a:avLst/>
              </a:prstGeom>
              <a:solidFill>
                <a:srgbClr val="BD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5" name="Rectangle 273"/>
              <p:cNvSpPr>
                <a:spLocks noChangeArrowheads="1"/>
              </p:cNvSpPr>
              <p:nvPr/>
            </p:nvSpPr>
            <p:spPr bwMode="auto">
              <a:xfrm>
                <a:off x="4242" y="2075"/>
                <a:ext cx="6" cy="1196"/>
              </a:xfrm>
              <a:prstGeom prst="rect">
                <a:avLst/>
              </a:prstGeom>
              <a:solidFill>
                <a:srgbClr val="B6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6" name="Rectangle 274"/>
              <p:cNvSpPr>
                <a:spLocks noChangeArrowheads="1"/>
              </p:cNvSpPr>
              <p:nvPr/>
            </p:nvSpPr>
            <p:spPr bwMode="auto">
              <a:xfrm>
                <a:off x="4248" y="2075"/>
                <a:ext cx="7" cy="1196"/>
              </a:xfrm>
              <a:prstGeom prst="rect">
                <a:avLst/>
              </a:prstGeom>
              <a:solidFill>
                <a:srgbClr val="AF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7" name="Rectangle 275"/>
              <p:cNvSpPr>
                <a:spLocks noChangeArrowheads="1"/>
              </p:cNvSpPr>
              <p:nvPr/>
            </p:nvSpPr>
            <p:spPr bwMode="auto">
              <a:xfrm>
                <a:off x="4255" y="2075"/>
                <a:ext cx="6" cy="1196"/>
              </a:xfrm>
              <a:prstGeom prst="rect">
                <a:avLst/>
              </a:prstGeom>
              <a:solidFill>
                <a:srgbClr val="A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8" name="Rectangle 276"/>
              <p:cNvSpPr>
                <a:spLocks noChangeArrowheads="1"/>
              </p:cNvSpPr>
              <p:nvPr/>
            </p:nvSpPr>
            <p:spPr bwMode="auto">
              <a:xfrm>
                <a:off x="4261" y="2075"/>
                <a:ext cx="6" cy="1196"/>
              </a:xfrm>
              <a:prstGeom prst="rect">
                <a:avLst/>
              </a:prstGeom>
              <a:solidFill>
                <a:srgbClr val="A1A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49" name="Rectangle 277"/>
              <p:cNvSpPr>
                <a:spLocks noChangeArrowheads="1"/>
              </p:cNvSpPr>
              <p:nvPr/>
            </p:nvSpPr>
            <p:spPr bwMode="auto">
              <a:xfrm>
                <a:off x="4267" y="2075"/>
                <a:ext cx="7" cy="1196"/>
              </a:xfrm>
              <a:prstGeom prst="rect">
                <a:avLst/>
              </a:prstGeom>
              <a:solidFill>
                <a:srgbClr val="9B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0" name="Rectangle 278"/>
              <p:cNvSpPr>
                <a:spLocks noChangeArrowheads="1"/>
              </p:cNvSpPr>
              <p:nvPr/>
            </p:nvSpPr>
            <p:spPr bwMode="auto">
              <a:xfrm>
                <a:off x="4274" y="2075"/>
                <a:ext cx="6" cy="1196"/>
              </a:xfrm>
              <a:prstGeom prst="rect">
                <a:avLst/>
              </a:prstGeom>
              <a:solidFill>
                <a:srgbClr val="95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1" name="Rectangle 279"/>
              <p:cNvSpPr>
                <a:spLocks noChangeArrowheads="1"/>
              </p:cNvSpPr>
              <p:nvPr/>
            </p:nvSpPr>
            <p:spPr bwMode="auto">
              <a:xfrm>
                <a:off x="4280" y="2075"/>
                <a:ext cx="7" cy="1196"/>
              </a:xfrm>
              <a:prstGeom prst="rect">
                <a:avLst/>
              </a:prstGeom>
              <a:solidFill>
                <a:srgbClr val="8F8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2" name="Rectangle 280"/>
              <p:cNvSpPr>
                <a:spLocks noChangeArrowheads="1"/>
              </p:cNvSpPr>
              <p:nvPr/>
            </p:nvSpPr>
            <p:spPr bwMode="auto">
              <a:xfrm>
                <a:off x="4287" y="2075"/>
                <a:ext cx="6" cy="1196"/>
              </a:xfrm>
              <a:prstGeom prst="rect">
                <a:avLst/>
              </a:prstGeom>
              <a:solidFill>
                <a:srgbClr val="898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3" name="Rectangle 281"/>
              <p:cNvSpPr>
                <a:spLocks noChangeArrowheads="1"/>
              </p:cNvSpPr>
              <p:nvPr/>
            </p:nvSpPr>
            <p:spPr bwMode="auto">
              <a:xfrm>
                <a:off x="4293" y="2075"/>
                <a:ext cx="6" cy="1196"/>
              </a:xfrm>
              <a:prstGeom prst="rect">
                <a:avLst/>
              </a:prstGeom>
              <a:solidFill>
                <a:srgbClr val="858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4" name="Rectangle 282"/>
              <p:cNvSpPr>
                <a:spLocks noChangeArrowheads="1"/>
              </p:cNvSpPr>
              <p:nvPr/>
            </p:nvSpPr>
            <p:spPr bwMode="auto">
              <a:xfrm>
                <a:off x="4299" y="2075"/>
                <a:ext cx="7" cy="1196"/>
              </a:xfrm>
              <a:prstGeom prst="rect">
                <a:avLst/>
              </a:prstGeom>
              <a:solidFill>
                <a:srgbClr val="818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5" name="Rectangle 283"/>
              <p:cNvSpPr>
                <a:spLocks noChangeArrowheads="1"/>
              </p:cNvSpPr>
              <p:nvPr/>
            </p:nvSpPr>
            <p:spPr bwMode="auto">
              <a:xfrm>
                <a:off x="4306" y="2075"/>
                <a:ext cx="6" cy="1196"/>
              </a:xfrm>
              <a:prstGeom prst="rect">
                <a:avLst/>
              </a:prstGeom>
              <a:solidFill>
                <a:srgbClr val="7E7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6" name="Rectangle 284"/>
              <p:cNvSpPr>
                <a:spLocks noChangeArrowheads="1"/>
              </p:cNvSpPr>
              <p:nvPr/>
            </p:nvSpPr>
            <p:spPr bwMode="auto">
              <a:xfrm>
                <a:off x="4312" y="2075"/>
                <a:ext cx="7" cy="1196"/>
              </a:xfrm>
              <a:prstGeom prst="rect">
                <a:avLst/>
              </a:prstGeom>
              <a:solidFill>
                <a:srgbClr val="7B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7" name="Rectangle 285"/>
              <p:cNvSpPr>
                <a:spLocks noChangeArrowheads="1"/>
              </p:cNvSpPr>
              <p:nvPr/>
            </p:nvSpPr>
            <p:spPr bwMode="auto">
              <a:xfrm>
                <a:off x="4319" y="2075"/>
                <a:ext cx="6" cy="1196"/>
              </a:xfrm>
              <a:prstGeom prst="rect">
                <a:avLst/>
              </a:prstGeom>
              <a:solidFill>
                <a:srgbClr val="78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58" name="Rectangle 286"/>
              <p:cNvSpPr>
                <a:spLocks noChangeArrowheads="1"/>
              </p:cNvSpPr>
              <p:nvPr/>
            </p:nvSpPr>
            <p:spPr bwMode="auto">
              <a:xfrm>
                <a:off x="4325" y="2075"/>
                <a:ext cx="6" cy="1196"/>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8960" name="Rectangle 288"/>
            <p:cNvSpPr>
              <a:spLocks noChangeArrowheads="1"/>
            </p:cNvSpPr>
            <p:nvPr/>
          </p:nvSpPr>
          <p:spPr bwMode="auto">
            <a:xfrm>
              <a:off x="3928" y="2075"/>
              <a:ext cx="403"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9024" name="Group 352"/>
            <p:cNvGrpSpPr>
              <a:grpSpLocks/>
            </p:cNvGrpSpPr>
            <p:nvPr/>
          </p:nvGrpSpPr>
          <p:grpSpPr bwMode="auto">
            <a:xfrm>
              <a:off x="2118" y="2261"/>
              <a:ext cx="403" cy="1010"/>
              <a:chOff x="2118" y="2261"/>
              <a:chExt cx="403" cy="1010"/>
            </a:xfrm>
          </p:grpSpPr>
          <p:sp>
            <p:nvSpPr>
              <p:cNvPr id="3868961" name="Rectangle 289"/>
              <p:cNvSpPr>
                <a:spLocks noChangeArrowheads="1"/>
              </p:cNvSpPr>
              <p:nvPr/>
            </p:nvSpPr>
            <p:spPr bwMode="auto">
              <a:xfrm>
                <a:off x="2118" y="2261"/>
                <a:ext cx="6" cy="1010"/>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2" name="Rectangle 290"/>
              <p:cNvSpPr>
                <a:spLocks noChangeArrowheads="1"/>
              </p:cNvSpPr>
              <p:nvPr/>
            </p:nvSpPr>
            <p:spPr bwMode="auto">
              <a:xfrm>
                <a:off x="2124" y="2261"/>
                <a:ext cx="7" cy="1010"/>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3" name="Rectangle 291"/>
              <p:cNvSpPr>
                <a:spLocks noChangeArrowheads="1"/>
              </p:cNvSpPr>
              <p:nvPr/>
            </p:nvSpPr>
            <p:spPr bwMode="auto">
              <a:xfrm>
                <a:off x="2131" y="2261"/>
                <a:ext cx="6" cy="1010"/>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4" name="Rectangle 292"/>
              <p:cNvSpPr>
                <a:spLocks noChangeArrowheads="1"/>
              </p:cNvSpPr>
              <p:nvPr/>
            </p:nvSpPr>
            <p:spPr bwMode="auto">
              <a:xfrm>
                <a:off x="2137" y="2261"/>
                <a:ext cx="7" cy="1010"/>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5" name="Rectangle 293"/>
              <p:cNvSpPr>
                <a:spLocks noChangeArrowheads="1"/>
              </p:cNvSpPr>
              <p:nvPr/>
            </p:nvSpPr>
            <p:spPr bwMode="auto">
              <a:xfrm>
                <a:off x="2144" y="2261"/>
                <a:ext cx="6" cy="1010"/>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6" name="Rectangle 294"/>
              <p:cNvSpPr>
                <a:spLocks noChangeArrowheads="1"/>
              </p:cNvSpPr>
              <p:nvPr/>
            </p:nvSpPr>
            <p:spPr bwMode="auto">
              <a:xfrm>
                <a:off x="2150" y="2261"/>
                <a:ext cx="6" cy="1010"/>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7" name="Rectangle 295"/>
              <p:cNvSpPr>
                <a:spLocks noChangeArrowheads="1"/>
              </p:cNvSpPr>
              <p:nvPr/>
            </p:nvSpPr>
            <p:spPr bwMode="auto">
              <a:xfrm>
                <a:off x="2156" y="2261"/>
                <a:ext cx="7" cy="1010"/>
              </a:xfrm>
              <a:prstGeom prst="rect">
                <a:avLst/>
              </a:prstGeom>
              <a:solidFill>
                <a:srgbClr val="00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8" name="Rectangle 296"/>
              <p:cNvSpPr>
                <a:spLocks noChangeArrowheads="1"/>
              </p:cNvSpPr>
              <p:nvPr/>
            </p:nvSpPr>
            <p:spPr bwMode="auto">
              <a:xfrm>
                <a:off x="2163" y="2261"/>
                <a:ext cx="6" cy="1010"/>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69" name="Rectangle 297"/>
              <p:cNvSpPr>
                <a:spLocks noChangeArrowheads="1"/>
              </p:cNvSpPr>
              <p:nvPr/>
            </p:nvSpPr>
            <p:spPr bwMode="auto">
              <a:xfrm>
                <a:off x="2169" y="2261"/>
                <a:ext cx="6" cy="1010"/>
              </a:xfrm>
              <a:prstGeom prst="rect">
                <a:avLst/>
              </a:prstGeom>
              <a:solidFill>
                <a:srgbClr val="00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0" name="Rectangle 298"/>
              <p:cNvSpPr>
                <a:spLocks noChangeArrowheads="1"/>
              </p:cNvSpPr>
              <p:nvPr/>
            </p:nvSpPr>
            <p:spPr bwMode="auto">
              <a:xfrm>
                <a:off x="2175" y="2261"/>
                <a:ext cx="7" cy="1010"/>
              </a:xfrm>
              <a:prstGeom prst="rect">
                <a:avLst/>
              </a:prstGeom>
              <a:solidFill>
                <a:srgbClr val="00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1" name="Rectangle 299"/>
              <p:cNvSpPr>
                <a:spLocks noChangeArrowheads="1"/>
              </p:cNvSpPr>
              <p:nvPr/>
            </p:nvSpPr>
            <p:spPr bwMode="auto">
              <a:xfrm>
                <a:off x="2182" y="2261"/>
                <a:ext cx="6" cy="1010"/>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2" name="Rectangle 300"/>
              <p:cNvSpPr>
                <a:spLocks noChangeArrowheads="1"/>
              </p:cNvSpPr>
              <p:nvPr/>
            </p:nvSpPr>
            <p:spPr bwMode="auto">
              <a:xfrm>
                <a:off x="2188" y="2261"/>
                <a:ext cx="7" cy="1010"/>
              </a:xfrm>
              <a:prstGeom prst="rect">
                <a:avLst/>
              </a:prstGeom>
              <a:solidFill>
                <a:srgbClr val="00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3" name="Rectangle 301"/>
              <p:cNvSpPr>
                <a:spLocks noChangeArrowheads="1"/>
              </p:cNvSpPr>
              <p:nvPr/>
            </p:nvSpPr>
            <p:spPr bwMode="auto">
              <a:xfrm>
                <a:off x="2195" y="2261"/>
                <a:ext cx="6" cy="1010"/>
              </a:xfrm>
              <a:prstGeom prst="rect">
                <a:avLst/>
              </a:prstGeom>
              <a:solidFill>
                <a:srgbClr val="0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4" name="Rectangle 302"/>
              <p:cNvSpPr>
                <a:spLocks noChangeArrowheads="1"/>
              </p:cNvSpPr>
              <p:nvPr/>
            </p:nvSpPr>
            <p:spPr bwMode="auto">
              <a:xfrm>
                <a:off x="2201" y="2261"/>
                <a:ext cx="6" cy="1010"/>
              </a:xfrm>
              <a:prstGeom prst="rect">
                <a:avLst/>
              </a:prstGeom>
              <a:solidFill>
                <a:srgbClr val="00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5" name="Rectangle 303"/>
              <p:cNvSpPr>
                <a:spLocks noChangeArrowheads="1"/>
              </p:cNvSpPr>
              <p:nvPr/>
            </p:nvSpPr>
            <p:spPr bwMode="auto">
              <a:xfrm>
                <a:off x="2207" y="2261"/>
                <a:ext cx="7" cy="1010"/>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6" name="Rectangle 304"/>
              <p:cNvSpPr>
                <a:spLocks noChangeArrowheads="1"/>
              </p:cNvSpPr>
              <p:nvPr/>
            </p:nvSpPr>
            <p:spPr bwMode="auto">
              <a:xfrm>
                <a:off x="2214" y="2261"/>
                <a:ext cx="6" cy="1010"/>
              </a:xfrm>
              <a:prstGeom prst="rect">
                <a:avLst/>
              </a:prstGeom>
              <a:solidFill>
                <a:srgbClr val="0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7" name="Rectangle 305"/>
              <p:cNvSpPr>
                <a:spLocks noChangeArrowheads="1"/>
              </p:cNvSpPr>
              <p:nvPr/>
            </p:nvSpPr>
            <p:spPr bwMode="auto">
              <a:xfrm>
                <a:off x="2220" y="2261"/>
                <a:ext cx="7" cy="1010"/>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8" name="Rectangle 306"/>
              <p:cNvSpPr>
                <a:spLocks noChangeArrowheads="1"/>
              </p:cNvSpPr>
              <p:nvPr/>
            </p:nvSpPr>
            <p:spPr bwMode="auto">
              <a:xfrm>
                <a:off x="2227" y="2261"/>
                <a:ext cx="6" cy="1010"/>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79" name="Rectangle 307"/>
              <p:cNvSpPr>
                <a:spLocks noChangeArrowheads="1"/>
              </p:cNvSpPr>
              <p:nvPr/>
            </p:nvSpPr>
            <p:spPr bwMode="auto">
              <a:xfrm>
                <a:off x="2233" y="2261"/>
                <a:ext cx="6" cy="1010"/>
              </a:xfrm>
              <a:prstGeom prst="rect">
                <a:avLst/>
              </a:prstGeom>
              <a:solidFill>
                <a:srgbClr val="0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0" name="Rectangle 308"/>
              <p:cNvSpPr>
                <a:spLocks noChangeArrowheads="1"/>
              </p:cNvSpPr>
              <p:nvPr/>
            </p:nvSpPr>
            <p:spPr bwMode="auto">
              <a:xfrm>
                <a:off x="2239" y="2261"/>
                <a:ext cx="7" cy="1010"/>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1" name="Rectangle 309"/>
              <p:cNvSpPr>
                <a:spLocks noChangeArrowheads="1"/>
              </p:cNvSpPr>
              <p:nvPr/>
            </p:nvSpPr>
            <p:spPr bwMode="auto">
              <a:xfrm>
                <a:off x="2246" y="2261"/>
                <a:ext cx="6" cy="1010"/>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2" name="Rectangle 310"/>
              <p:cNvSpPr>
                <a:spLocks noChangeArrowheads="1"/>
              </p:cNvSpPr>
              <p:nvPr/>
            </p:nvSpPr>
            <p:spPr bwMode="auto">
              <a:xfrm>
                <a:off x="2252" y="2261"/>
                <a:ext cx="7" cy="1010"/>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3" name="Rectangle 311"/>
              <p:cNvSpPr>
                <a:spLocks noChangeArrowheads="1"/>
              </p:cNvSpPr>
              <p:nvPr/>
            </p:nvSpPr>
            <p:spPr bwMode="auto">
              <a:xfrm>
                <a:off x="2259" y="2261"/>
                <a:ext cx="6" cy="1010"/>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4" name="Rectangle 312"/>
              <p:cNvSpPr>
                <a:spLocks noChangeArrowheads="1"/>
              </p:cNvSpPr>
              <p:nvPr/>
            </p:nvSpPr>
            <p:spPr bwMode="auto">
              <a:xfrm>
                <a:off x="2265" y="2261"/>
                <a:ext cx="6" cy="1010"/>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5" name="Rectangle 313"/>
              <p:cNvSpPr>
                <a:spLocks noChangeArrowheads="1"/>
              </p:cNvSpPr>
              <p:nvPr/>
            </p:nvSpPr>
            <p:spPr bwMode="auto">
              <a:xfrm>
                <a:off x="2271" y="2261"/>
                <a:ext cx="7" cy="1010"/>
              </a:xfrm>
              <a:prstGeom prst="rect">
                <a:avLst/>
              </a:prstGeom>
              <a:solidFill>
                <a:srgbClr val="00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6" name="Rectangle 314"/>
              <p:cNvSpPr>
                <a:spLocks noChangeArrowheads="1"/>
              </p:cNvSpPr>
              <p:nvPr/>
            </p:nvSpPr>
            <p:spPr bwMode="auto">
              <a:xfrm>
                <a:off x="2278" y="2261"/>
                <a:ext cx="6" cy="1010"/>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7" name="Rectangle 315"/>
              <p:cNvSpPr>
                <a:spLocks noChangeArrowheads="1"/>
              </p:cNvSpPr>
              <p:nvPr/>
            </p:nvSpPr>
            <p:spPr bwMode="auto">
              <a:xfrm>
                <a:off x="2284" y="2261"/>
                <a:ext cx="7" cy="1010"/>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8" name="Rectangle 316"/>
              <p:cNvSpPr>
                <a:spLocks noChangeArrowheads="1"/>
              </p:cNvSpPr>
              <p:nvPr/>
            </p:nvSpPr>
            <p:spPr bwMode="auto">
              <a:xfrm>
                <a:off x="2291" y="2261"/>
                <a:ext cx="6" cy="1010"/>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89" name="Rectangle 317"/>
              <p:cNvSpPr>
                <a:spLocks noChangeArrowheads="1"/>
              </p:cNvSpPr>
              <p:nvPr/>
            </p:nvSpPr>
            <p:spPr bwMode="auto">
              <a:xfrm>
                <a:off x="2297" y="2261"/>
                <a:ext cx="6" cy="1010"/>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0" name="Rectangle 318"/>
              <p:cNvSpPr>
                <a:spLocks noChangeArrowheads="1"/>
              </p:cNvSpPr>
              <p:nvPr/>
            </p:nvSpPr>
            <p:spPr bwMode="auto">
              <a:xfrm>
                <a:off x="2303" y="2261"/>
                <a:ext cx="7" cy="1010"/>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1" name="Rectangle 319"/>
              <p:cNvSpPr>
                <a:spLocks noChangeArrowheads="1"/>
              </p:cNvSpPr>
              <p:nvPr/>
            </p:nvSpPr>
            <p:spPr bwMode="auto">
              <a:xfrm>
                <a:off x="2310" y="2261"/>
                <a:ext cx="6" cy="1010"/>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2" name="Rectangle 320"/>
              <p:cNvSpPr>
                <a:spLocks noChangeArrowheads="1"/>
              </p:cNvSpPr>
              <p:nvPr/>
            </p:nvSpPr>
            <p:spPr bwMode="auto">
              <a:xfrm>
                <a:off x="2316" y="2261"/>
                <a:ext cx="7" cy="10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3" name="Rectangle 321"/>
              <p:cNvSpPr>
                <a:spLocks noChangeArrowheads="1"/>
              </p:cNvSpPr>
              <p:nvPr/>
            </p:nvSpPr>
            <p:spPr bwMode="auto">
              <a:xfrm>
                <a:off x="2323" y="2261"/>
                <a:ext cx="6" cy="10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4" name="Rectangle 322"/>
              <p:cNvSpPr>
                <a:spLocks noChangeArrowheads="1"/>
              </p:cNvSpPr>
              <p:nvPr/>
            </p:nvSpPr>
            <p:spPr bwMode="auto">
              <a:xfrm>
                <a:off x="2329" y="2261"/>
                <a:ext cx="6" cy="1010"/>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5" name="Rectangle 323"/>
              <p:cNvSpPr>
                <a:spLocks noChangeArrowheads="1"/>
              </p:cNvSpPr>
              <p:nvPr/>
            </p:nvSpPr>
            <p:spPr bwMode="auto">
              <a:xfrm>
                <a:off x="2335" y="2261"/>
                <a:ext cx="7" cy="1010"/>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6" name="Rectangle 324"/>
              <p:cNvSpPr>
                <a:spLocks noChangeArrowheads="1"/>
              </p:cNvSpPr>
              <p:nvPr/>
            </p:nvSpPr>
            <p:spPr bwMode="auto">
              <a:xfrm>
                <a:off x="2342" y="2261"/>
                <a:ext cx="6" cy="1010"/>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7" name="Rectangle 325"/>
              <p:cNvSpPr>
                <a:spLocks noChangeArrowheads="1"/>
              </p:cNvSpPr>
              <p:nvPr/>
            </p:nvSpPr>
            <p:spPr bwMode="auto">
              <a:xfrm>
                <a:off x="2348" y="2261"/>
                <a:ext cx="7" cy="1010"/>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8" name="Rectangle 326"/>
              <p:cNvSpPr>
                <a:spLocks noChangeArrowheads="1"/>
              </p:cNvSpPr>
              <p:nvPr/>
            </p:nvSpPr>
            <p:spPr bwMode="auto">
              <a:xfrm>
                <a:off x="2355" y="2261"/>
                <a:ext cx="6" cy="1010"/>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8999" name="Rectangle 327"/>
              <p:cNvSpPr>
                <a:spLocks noChangeArrowheads="1"/>
              </p:cNvSpPr>
              <p:nvPr/>
            </p:nvSpPr>
            <p:spPr bwMode="auto">
              <a:xfrm>
                <a:off x="2361" y="2261"/>
                <a:ext cx="6" cy="1010"/>
              </a:xfrm>
              <a:prstGeom prst="rect">
                <a:avLst/>
              </a:prstGeom>
              <a:solidFill>
                <a:srgbClr val="00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0" name="Rectangle 328"/>
              <p:cNvSpPr>
                <a:spLocks noChangeArrowheads="1"/>
              </p:cNvSpPr>
              <p:nvPr/>
            </p:nvSpPr>
            <p:spPr bwMode="auto">
              <a:xfrm>
                <a:off x="2367" y="2261"/>
                <a:ext cx="7" cy="1010"/>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1" name="Rectangle 329"/>
              <p:cNvSpPr>
                <a:spLocks noChangeArrowheads="1"/>
              </p:cNvSpPr>
              <p:nvPr/>
            </p:nvSpPr>
            <p:spPr bwMode="auto">
              <a:xfrm>
                <a:off x="2374" y="2261"/>
                <a:ext cx="6" cy="1010"/>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2" name="Rectangle 330"/>
              <p:cNvSpPr>
                <a:spLocks noChangeArrowheads="1"/>
              </p:cNvSpPr>
              <p:nvPr/>
            </p:nvSpPr>
            <p:spPr bwMode="auto">
              <a:xfrm>
                <a:off x="2380" y="2261"/>
                <a:ext cx="7" cy="1010"/>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3" name="Rectangle 331"/>
              <p:cNvSpPr>
                <a:spLocks noChangeArrowheads="1"/>
              </p:cNvSpPr>
              <p:nvPr/>
            </p:nvSpPr>
            <p:spPr bwMode="auto">
              <a:xfrm>
                <a:off x="2387" y="2261"/>
                <a:ext cx="6" cy="1010"/>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4" name="Rectangle 332"/>
              <p:cNvSpPr>
                <a:spLocks noChangeArrowheads="1"/>
              </p:cNvSpPr>
              <p:nvPr/>
            </p:nvSpPr>
            <p:spPr bwMode="auto">
              <a:xfrm>
                <a:off x="2393" y="2261"/>
                <a:ext cx="6" cy="1010"/>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5" name="Rectangle 333"/>
              <p:cNvSpPr>
                <a:spLocks noChangeArrowheads="1"/>
              </p:cNvSpPr>
              <p:nvPr/>
            </p:nvSpPr>
            <p:spPr bwMode="auto">
              <a:xfrm>
                <a:off x="2399" y="2261"/>
                <a:ext cx="7" cy="1010"/>
              </a:xfrm>
              <a:prstGeom prst="rect">
                <a:avLst/>
              </a:prstGeom>
              <a:solidFill>
                <a:srgbClr val="0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6" name="Rectangle 334"/>
              <p:cNvSpPr>
                <a:spLocks noChangeArrowheads="1"/>
              </p:cNvSpPr>
              <p:nvPr/>
            </p:nvSpPr>
            <p:spPr bwMode="auto">
              <a:xfrm>
                <a:off x="2406" y="2261"/>
                <a:ext cx="6" cy="1010"/>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7" name="Rectangle 335"/>
              <p:cNvSpPr>
                <a:spLocks noChangeArrowheads="1"/>
              </p:cNvSpPr>
              <p:nvPr/>
            </p:nvSpPr>
            <p:spPr bwMode="auto">
              <a:xfrm>
                <a:off x="2412" y="2261"/>
                <a:ext cx="7" cy="1010"/>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8" name="Rectangle 336"/>
              <p:cNvSpPr>
                <a:spLocks noChangeArrowheads="1"/>
              </p:cNvSpPr>
              <p:nvPr/>
            </p:nvSpPr>
            <p:spPr bwMode="auto">
              <a:xfrm>
                <a:off x="2419" y="2261"/>
                <a:ext cx="6" cy="1010"/>
              </a:xfrm>
              <a:prstGeom prst="rect">
                <a:avLst/>
              </a:prstGeom>
              <a:solidFill>
                <a:srgbClr val="0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09" name="Rectangle 337"/>
              <p:cNvSpPr>
                <a:spLocks noChangeArrowheads="1"/>
              </p:cNvSpPr>
              <p:nvPr/>
            </p:nvSpPr>
            <p:spPr bwMode="auto">
              <a:xfrm>
                <a:off x="2425" y="2261"/>
                <a:ext cx="6" cy="1010"/>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0" name="Rectangle 338"/>
              <p:cNvSpPr>
                <a:spLocks noChangeArrowheads="1"/>
              </p:cNvSpPr>
              <p:nvPr/>
            </p:nvSpPr>
            <p:spPr bwMode="auto">
              <a:xfrm>
                <a:off x="2431" y="2261"/>
                <a:ext cx="7" cy="1010"/>
              </a:xfrm>
              <a:prstGeom prst="rect">
                <a:avLst/>
              </a:prstGeom>
              <a:solidFill>
                <a:srgbClr val="00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1" name="Rectangle 339"/>
              <p:cNvSpPr>
                <a:spLocks noChangeArrowheads="1"/>
              </p:cNvSpPr>
              <p:nvPr/>
            </p:nvSpPr>
            <p:spPr bwMode="auto">
              <a:xfrm>
                <a:off x="2438" y="2261"/>
                <a:ext cx="6" cy="1010"/>
              </a:xfrm>
              <a:prstGeom prst="rect">
                <a:avLst/>
              </a:prstGeom>
              <a:solidFill>
                <a:srgbClr val="0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2" name="Rectangle 340"/>
              <p:cNvSpPr>
                <a:spLocks noChangeArrowheads="1"/>
              </p:cNvSpPr>
              <p:nvPr/>
            </p:nvSpPr>
            <p:spPr bwMode="auto">
              <a:xfrm>
                <a:off x="2444" y="2261"/>
                <a:ext cx="7" cy="1010"/>
              </a:xfrm>
              <a:prstGeom prst="rect">
                <a:avLst/>
              </a:prstGeom>
              <a:solidFill>
                <a:srgbClr val="00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3" name="Rectangle 341"/>
              <p:cNvSpPr>
                <a:spLocks noChangeArrowheads="1"/>
              </p:cNvSpPr>
              <p:nvPr/>
            </p:nvSpPr>
            <p:spPr bwMode="auto">
              <a:xfrm>
                <a:off x="2451" y="2261"/>
                <a:ext cx="6" cy="1010"/>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4" name="Rectangle 342"/>
              <p:cNvSpPr>
                <a:spLocks noChangeArrowheads="1"/>
              </p:cNvSpPr>
              <p:nvPr/>
            </p:nvSpPr>
            <p:spPr bwMode="auto">
              <a:xfrm>
                <a:off x="2457" y="2261"/>
                <a:ext cx="6" cy="1010"/>
              </a:xfrm>
              <a:prstGeom prst="rect">
                <a:avLst/>
              </a:prstGeom>
              <a:solidFill>
                <a:srgbClr val="00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5" name="Rectangle 343"/>
              <p:cNvSpPr>
                <a:spLocks noChangeArrowheads="1"/>
              </p:cNvSpPr>
              <p:nvPr/>
            </p:nvSpPr>
            <p:spPr bwMode="auto">
              <a:xfrm>
                <a:off x="2463" y="2261"/>
                <a:ext cx="7" cy="1010"/>
              </a:xfrm>
              <a:prstGeom prst="rect">
                <a:avLst/>
              </a:prstGeom>
              <a:solidFill>
                <a:srgbClr val="00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6" name="Rectangle 344"/>
              <p:cNvSpPr>
                <a:spLocks noChangeArrowheads="1"/>
              </p:cNvSpPr>
              <p:nvPr/>
            </p:nvSpPr>
            <p:spPr bwMode="auto">
              <a:xfrm>
                <a:off x="2470" y="2261"/>
                <a:ext cx="6" cy="1010"/>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7" name="Rectangle 345"/>
              <p:cNvSpPr>
                <a:spLocks noChangeArrowheads="1"/>
              </p:cNvSpPr>
              <p:nvPr/>
            </p:nvSpPr>
            <p:spPr bwMode="auto">
              <a:xfrm>
                <a:off x="2476" y="2261"/>
                <a:ext cx="7" cy="1010"/>
              </a:xfrm>
              <a:prstGeom prst="rect">
                <a:avLst/>
              </a:prstGeom>
              <a:solidFill>
                <a:srgbClr val="00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8" name="Rectangle 346"/>
              <p:cNvSpPr>
                <a:spLocks noChangeArrowheads="1"/>
              </p:cNvSpPr>
              <p:nvPr/>
            </p:nvSpPr>
            <p:spPr bwMode="auto">
              <a:xfrm>
                <a:off x="2483" y="2261"/>
                <a:ext cx="6" cy="1010"/>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19" name="Rectangle 347"/>
              <p:cNvSpPr>
                <a:spLocks noChangeArrowheads="1"/>
              </p:cNvSpPr>
              <p:nvPr/>
            </p:nvSpPr>
            <p:spPr bwMode="auto">
              <a:xfrm>
                <a:off x="2489" y="2261"/>
                <a:ext cx="6" cy="1010"/>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0" name="Rectangle 348"/>
              <p:cNvSpPr>
                <a:spLocks noChangeArrowheads="1"/>
              </p:cNvSpPr>
              <p:nvPr/>
            </p:nvSpPr>
            <p:spPr bwMode="auto">
              <a:xfrm>
                <a:off x="2495" y="2261"/>
                <a:ext cx="7" cy="1010"/>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1" name="Rectangle 349"/>
              <p:cNvSpPr>
                <a:spLocks noChangeArrowheads="1"/>
              </p:cNvSpPr>
              <p:nvPr/>
            </p:nvSpPr>
            <p:spPr bwMode="auto">
              <a:xfrm>
                <a:off x="2502" y="2261"/>
                <a:ext cx="6" cy="1010"/>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2" name="Rectangle 350"/>
              <p:cNvSpPr>
                <a:spLocks noChangeArrowheads="1"/>
              </p:cNvSpPr>
              <p:nvPr/>
            </p:nvSpPr>
            <p:spPr bwMode="auto">
              <a:xfrm>
                <a:off x="2508" y="2261"/>
                <a:ext cx="7" cy="1010"/>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3" name="Rectangle 351"/>
              <p:cNvSpPr>
                <a:spLocks noChangeArrowheads="1"/>
              </p:cNvSpPr>
              <p:nvPr/>
            </p:nvSpPr>
            <p:spPr bwMode="auto">
              <a:xfrm>
                <a:off x="2515" y="2261"/>
                <a:ext cx="6" cy="1010"/>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025" name="Rectangle 353"/>
            <p:cNvSpPr>
              <a:spLocks noChangeArrowheads="1"/>
            </p:cNvSpPr>
            <p:nvPr/>
          </p:nvSpPr>
          <p:spPr bwMode="auto">
            <a:xfrm>
              <a:off x="2118" y="2261"/>
              <a:ext cx="403"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9089" name="Group 417"/>
            <p:cNvGrpSpPr>
              <a:grpSpLocks/>
            </p:cNvGrpSpPr>
            <p:nvPr/>
          </p:nvGrpSpPr>
          <p:grpSpPr bwMode="auto">
            <a:xfrm>
              <a:off x="4331" y="2261"/>
              <a:ext cx="403" cy="1010"/>
              <a:chOff x="4331" y="2261"/>
              <a:chExt cx="403" cy="1010"/>
            </a:xfrm>
          </p:grpSpPr>
          <p:sp>
            <p:nvSpPr>
              <p:cNvPr id="3869026" name="Rectangle 354"/>
              <p:cNvSpPr>
                <a:spLocks noChangeArrowheads="1"/>
              </p:cNvSpPr>
              <p:nvPr/>
            </p:nvSpPr>
            <p:spPr bwMode="auto">
              <a:xfrm>
                <a:off x="4331" y="2261"/>
                <a:ext cx="7" cy="1010"/>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7" name="Rectangle 355"/>
              <p:cNvSpPr>
                <a:spLocks noChangeArrowheads="1"/>
              </p:cNvSpPr>
              <p:nvPr/>
            </p:nvSpPr>
            <p:spPr bwMode="auto">
              <a:xfrm>
                <a:off x="4338" y="2261"/>
                <a:ext cx="6" cy="1010"/>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8" name="Rectangle 356"/>
              <p:cNvSpPr>
                <a:spLocks noChangeArrowheads="1"/>
              </p:cNvSpPr>
              <p:nvPr/>
            </p:nvSpPr>
            <p:spPr bwMode="auto">
              <a:xfrm>
                <a:off x="4344" y="2261"/>
                <a:ext cx="7" cy="1010"/>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29" name="Rectangle 357"/>
              <p:cNvSpPr>
                <a:spLocks noChangeArrowheads="1"/>
              </p:cNvSpPr>
              <p:nvPr/>
            </p:nvSpPr>
            <p:spPr bwMode="auto">
              <a:xfrm>
                <a:off x="4351" y="2261"/>
                <a:ext cx="6" cy="1010"/>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0" name="Rectangle 358"/>
              <p:cNvSpPr>
                <a:spLocks noChangeArrowheads="1"/>
              </p:cNvSpPr>
              <p:nvPr/>
            </p:nvSpPr>
            <p:spPr bwMode="auto">
              <a:xfrm>
                <a:off x="4357" y="2261"/>
                <a:ext cx="6" cy="1010"/>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1" name="Rectangle 359"/>
              <p:cNvSpPr>
                <a:spLocks noChangeArrowheads="1"/>
              </p:cNvSpPr>
              <p:nvPr/>
            </p:nvSpPr>
            <p:spPr bwMode="auto">
              <a:xfrm>
                <a:off x="4363" y="2261"/>
                <a:ext cx="7" cy="1010"/>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2" name="Rectangle 360"/>
              <p:cNvSpPr>
                <a:spLocks noChangeArrowheads="1"/>
              </p:cNvSpPr>
              <p:nvPr/>
            </p:nvSpPr>
            <p:spPr bwMode="auto">
              <a:xfrm>
                <a:off x="4370" y="2261"/>
                <a:ext cx="6" cy="1010"/>
              </a:xfrm>
              <a:prstGeom prst="rect">
                <a:avLst/>
              </a:prstGeom>
              <a:solidFill>
                <a:srgbClr val="00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3" name="Rectangle 361"/>
              <p:cNvSpPr>
                <a:spLocks noChangeArrowheads="1"/>
              </p:cNvSpPr>
              <p:nvPr/>
            </p:nvSpPr>
            <p:spPr bwMode="auto">
              <a:xfrm>
                <a:off x="4376" y="2261"/>
                <a:ext cx="7" cy="1010"/>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4" name="Rectangle 362"/>
              <p:cNvSpPr>
                <a:spLocks noChangeArrowheads="1"/>
              </p:cNvSpPr>
              <p:nvPr/>
            </p:nvSpPr>
            <p:spPr bwMode="auto">
              <a:xfrm>
                <a:off x="4383" y="2261"/>
                <a:ext cx="6" cy="1010"/>
              </a:xfrm>
              <a:prstGeom prst="rect">
                <a:avLst/>
              </a:prstGeom>
              <a:solidFill>
                <a:srgbClr val="00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5" name="Rectangle 363"/>
              <p:cNvSpPr>
                <a:spLocks noChangeArrowheads="1"/>
              </p:cNvSpPr>
              <p:nvPr/>
            </p:nvSpPr>
            <p:spPr bwMode="auto">
              <a:xfrm>
                <a:off x="4389" y="2261"/>
                <a:ext cx="6" cy="1010"/>
              </a:xfrm>
              <a:prstGeom prst="rect">
                <a:avLst/>
              </a:prstGeom>
              <a:solidFill>
                <a:srgbClr val="00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6" name="Rectangle 364"/>
              <p:cNvSpPr>
                <a:spLocks noChangeArrowheads="1"/>
              </p:cNvSpPr>
              <p:nvPr/>
            </p:nvSpPr>
            <p:spPr bwMode="auto">
              <a:xfrm>
                <a:off x="4395" y="2261"/>
                <a:ext cx="7" cy="1010"/>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7" name="Rectangle 365"/>
              <p:cNvSpPr>
                <a:spLocks noChangeArrowheads="1"/>
              </p:cNvSpPr>
              <p:nvPr/>
            </p:nvSpPr>
            <p:spPr bwMode="auto">
              <a:xfrm>
                <a:off x="4402" y="2261"/>
                <a:ext cx="6" cy="1010"/>
              </a:xfrm>
              <a:prstGeom prst="rect">
                <a:avLst/>
              </a:prstGeom>
              <a:solidFill>
                <a:srgbClr val="00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8" name="Rectangle 366"/>
              <p:cNvSpPr>
                <a:spLocks noChangeArrowheads="1"/>
              </p:cNvSpPr>
              <p:nvPr/>
            </p:nvSpPr>
            <p:spPr bwMode="auto">
              <a:xfrm>
                <a:off x="4408" y="2261"/>
                <a:ext cx="6" cy="1010"/>
              </a:xfrm>
              <a:prstGeom prst="rect">
                <a:avLst/>
              </a:prstGeom>
              <a:solidFill>
                <a:srgbClr val="0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39" name="Rectangle 367"/>
              <p:cNvSpPr>
                <a:spLocks noChangeArrowheads="1"/>
              </p:cNvSpPr>
              <p:nvPr/>
            </p:nvSpPr>
            <p:spPr bwMode="auto">
              <a:xfrm>
                <a:off x="4414" y="2261"/>
                <a:ext cx="7" cy="1010"/>
              </a:xfrm>
              <a:prstGeom prst="rect">
                <a:avLst/>
              </a:prstGeom>
              <a:solidFill>
                <a:srgbClr val="00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0" name="Rectangle 368"/>
              <p:cNvSpPr>
                <a:spLocks noChangeArrowheads="1"/>
              </p:cNvSpPr>
              <p:nvPr/>
            </p:nvSpPr>
            <p:spPr bwMode="auto">
              <a:xfrm>
                <a:off x="4421" y="2261"/>
                <a:ext cx="6" cy="1010"/>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1" name="Rectangle 369"/>
              <p:cNvSpPr>
                <a:spLocks noChangeArrowheads="1"/>
              </p:cNvSpPr>
              <p:nvPr/>
            </p:nvSpPr>
            <p:spPr bwMode="auto">
              <a:xfrm>
                <a:off x="4427" y="2261"/>
                <a:ext cx="7" cy="1010"/>
              </a:xfrm>
              <a:prstGeom prst="rect">
                <a:avLst/>
              </a:prstGeom>
              <a:solidFill>
                <a:srgbClr val="0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2" name="Rectangle 370"/>
              <p:cNvSpPr>
                <a:spLocks noChangeArrowheads="1"/>
              </p:cNvSpPr>
              <p:nvPr/>
            </p:nvSpPr>
            <p:spPr bwMode="auto">
              <a:xfrm>
                <a:off x="4434" y="2261"/>
                <a:ext cx="6" cy="1010"/>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3" name="Rectangle 371"/>
              <p:cNvSpPr>
                <a:spLocks noChangeArrowheads="1"/>
              </p:cNvSpPr>
              <p:nvPr/>
            </p:nvSpPr>
            <p:spPr bwMode="auto">
              <a:xfrm>
                <a:off x="4440" y="2261"/>
                <a:ext cx="6" cy="1010"/>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4" name="Rectangle 372"/>
              <p:cNvSpPr>
                <a:spLocks noChangeArrowheads="1"/>
              </p:cNvSpPr>
              <p:nvPr/>
            </p:nvSpPr>
            <p:spPr bwMode="auto">
              <a:xfrm>
                <a:off x="4446" y="2261"/>
                <a:ext cx="7" cy="1010"/>
              </a:xfrm>
              <a:prstGeom prst="rect">
                <a:avLst/>
              </a:prstGeom>
              <a:solidFill>
                <a:srgbClr val="0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5" name="Rectangle 373"/>
              <p:cNvSpPr>
                <a:spLocks noChangeArrowheads="1"/>
              </p:cNvSpPr>
              <p:nvPr/>
            </p:nvSpPr>
            <p:spPr bwMode="auto">
              <a:xfrm>
                <a:off x="4453" y="2261"/>
                <a:ext cx="6" cy="1010"/>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6" name="Rectangle 374"/>
              <p:cNvSpPr>
                <a:spLocks noChangeArrowheads="1"/>
              </p:cNvSpPr>
              <p:nvPr/>
            </p:nvSpPr>
            <p:spPr bwMode="auto">
              <a:xfrm>
                <a:off x="4459" y="2261"/>
                <a:ext cx="7" cy="1010"/>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7" name="Rectangle 375"/>
              <p:cNvSpPr>
                <a:spLocks noChangeArrowheads="1"/>
              </p:cNvSpPr>
              <p:nvPr/>
            </p:nvSpPr>
            <p:spPr bwMode="auto">
              <a:xfrm>
                <a:off x="4466" y="2261"/>
                <a:ext cx="6" cy="1010"/>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8" name="Rectangle 376"/>
              <p:cNvSpPr>
                <a:spLocks noChangeArrowheads="1"/>
              </p:cNvSpPr>
              <p:nvPr/>
            </p:nvSpPr>
            <p:spPr bwMode="auto">
              <a:xfrm>
                <a:off x="4472" y="2261"/>
                <a:ext cx="6" cy="1010"/>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49" name="Rectangle 377"/>
              <p:cNvSpPr>
                <a:spLocks noChangeArrowheads="1"/>
              </p:cNvSpPr>
              <p:nvPr/>
            </p:nvSpPr>
            <p:spPr bwMode="auto">
              <a:xfrm>
                <a:off x="4478" y="2261"/>
                <a:ext cx="7" cy="1010"/>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0" name="Rectangle 378"/>
              <p:cNvSpPr>
                <a:spLocks noChangeArrowheads="1"/>
              </p:cNvSpPr>
              <p:nvPr/>
            </p:nvSpPr>
            <p:spPr bwMode="auto">
              <a:xfrm>
                <a:off x="4485" y="2261"/>
                <a:ext cx="6" cy="1010"/>
              </a:xfrm>
              <a:prstGeom prst="rect">
                <a:avLst/>
              </a:prstGeom>
              <a:solidFill>
                <a:srgbClr val="00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1" name="Rectangle 379"/>
              <p:cNvSpPr>
                <a:spLocks noChangeArrowheads="1"/>
              </p:cNvSpPr>
              <p:nvPr/>
            </p:nvSpPr>
            <p:spPr bwMode="auto">
              <a:xfrm>
                <a:off x="4491" y="2261"/>
                <a:ext cx="7" cy="1010"/>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2" name="Rectangle 380"/>
              <p:cNvSpPr>
                <a:spLocks noChangeArrowheads="1"/>
              </p:cNvSpPr>
              <p:nvPr/>
            </p:nvSpPr>
            <p:spPr bwMode="auto">
              <a:xfrm>
                <a:off x="4498" y="2261"/>
                <a:ext cx="6" cy="1010"/>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3" name="Rectangle 381"/>
              <p:cNvSpPr>
                <a:spLocks noChangeArrowheads="1"/>
              </p:cNvSpPr>
              <p:nvPr/>
            </p:nvSpPr>
            <p:spPr bwMode="auto">
              <a:xfrm>
                <a:off x="4504" y="2261"/>
                <a:ext cx="6" cy="1010"/>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4" name="Rectangle 382"/>
              <p:cNvSpPr>
                <a:spLocks noChangeArrowheads="1"/>
              </p:cNvSpPr>
              <p:nvPr/>
            </p:nvSpPr>
            <p:spPr bwMode="auto">
              <a:xfrm>
                <a:off x="4510" y="2261"/>
                <a:ext cx="7" cy="1010"/>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5" name="Rectangle 383"/>
              <p:cNvSpPr>
                <a:spLocks noChangeArrowheads="1"/>
              </p:cNvSpPr>
              <p:nvPr/>
            </p:nvSpPr>
            <p:spPr bwMode="auto">
              <a:xfrm>
                <a:off x="4517" y="2261"/>
                <a:ext cx="6" cy="1010"/>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6" name="Rectangle 384"/>
              <p:cNvSpPr>
                <a:spLocks noChangeArrowheads="1"/>
              </p:cNvSpPr>
              <p:nvPr/>
            </p:nvSpPr>
            <p:spPr bwMode="auto">
              <a:xfrm>
                <a:off x="4523" y="2261"/>
                <a:ext cx="7" cy="1010"/>
              </a:xfrm>
              <a:prstGeom prst="rect">
                <a:avLst/>
              </a:prstGeom>
              <a:solidFill>
                <a:srgbClr val="00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7" name="Rectangle 385"/>
              <p:cNvSpPr>
                <a:spLocks noChangeArrowheads="1"/>
              </p:cNvSpPr>
              <p:nvPr/>
            </p:nvSpPr>
            <p:spPr bwMode="auto">
              <a:xfrm>
                <a:off x="4530" y="2261"/>
                <a:ext cx="6" cy="10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8" name="Rectangle 386"/>
              <p:cNvSpPr>
                <a:spLocks noChangeArrowheads="1"/>
              </p:cNvSpPr>
              <p:nvPr/>
            </p:nvSpPr>
            <p:spPr bwMode="auto">
              <a:xfrm>
                <a:off x="4536" y="2261"/>
                <a:ext cx="6" cy="10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59" name="Rectangle 387"/>
              <p:cNvSpPr>
                <a:spLocks noChangeArrowheads="1"/>
              </p:cNvSpPr>
              <p:nvPr/>
            </p:nvSpPr>
            <p:spPr bwMode="auto">
              <a:xfrm>
                <a:off x="4542" y="2261"/>
                <a:ext cx="7" cy="1010"/>
              </a:xfrm>
              <a:prstGeom prst="rect">
                <a:avLst/>
              </a:prstGeom>
              <a:solidFill>
                <a:srgbClr val="00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0" name="Rectangle 388"/>
              <p:cNvSpPr>
                <a:spLocks noChangeArrowheads="1"/>
              </p:cNvSpPr>
              <p:nvPr/>
            </p:nvSpPr>
            <p:spPr bwMode="auto">
              <a:xfrm>
                <a:off x="4549" y="2261"/>
                <a:ext cx="6" cy="1010"/>
              </a:xfrm>
              <a:prstGeom prst="rect">
                <a:avLst/>
              </a:prstGeom>
              <a:solidFill>
                <a:srgbClr val="00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1" name="Rectangle 389"/>
              <p:cNvSpPr>
                <a:spLocks noChangeArrowheads="1"/>
              </p:cNvSpPr>
              <p:nvPr/>
            </p:nvSpPr>
            <p:spPr bwMode="auto">
              <a:xfrm>
                <a:off x="4555" y="2261"/>
                <a:ext cx="7" cy="1010"/>
              </a:xfrm>
              <a:prstGeom prst="rect">
                <a:avLst/>
              </a:prstGeom>
              <a:solidFill>
                <a:srgbClr val="00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2" name="Rectangle 390"/>
              <p:cNvSpPr>
                <a:spLocks noChangeArrowheads="1"/>
              </p:cNvSpPr>
              <p:nvPr/>
            </p:nvSpPr>
            <p:spPr bwMode="auto">
              <a:xfrm>
                <a:off x="4562" y="2261"/>
                <a:ext cx="6" cy="1010"/>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3" name="Rectangle 391"/>
              <p:cNvSpPr>
                <a:spLocks noChangeArrowheads="1"/>
              </p:cNvSpPr>
              <p:nvPr/>
            </p:nvSpPr>
            <p:spPr bwMode="auto">
              <a:xfrm>
                <a:off x="4568" y="2261"/>
                <a:ext cx="6" cy="1010"/>
              </a:xfrm>
              <a:prstGeom prst="rect">
                <a:avLst/>
              </a:prstGeom>
              <a:solidFill>
                <a:srgbClr val="00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4" name="Rectangle 392"/>
              <p:cNvSpPr>
                <a:spLocks noChangeArrowheads="1"/>
              </p:cNvSpPr>
              <p:nvPr/>
            </p:nvSpPr>
            <p:spPr bwMode="auto">
              <a:xfrm>
                <a:off x="4574" y="2261"/>
                <a:ext cx="7" cy="1010"/>
              </a:xfrm>
              <a:prstGeom prst="rect">
                <a:avLst/>
              </a:prstGeom>
              <a:solidFill>
                <a:srgbClr val="00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5" name="Rectangle 393"/>
              <p:cNvSpPr>
                <a:spLocks noChangeArrowheads="1"/>
              </p:cNvSpPr>
              <p:nvPr/>
            </p:nvSpPr>
            <p:spPr bwMode="auto">
              <a:xfrm>
                <a:off x="4581" y="2261"/>
                <a:ext cx="6" cy="1010"/>
              </a:xfrm>
              <a:prstGeom prst="rect">
                <a:avLst/>
              </a:prstGeom>
              <a:solidFill>
                <a:srgbClr val="00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6" name="Rectangle 394"/>
              <p:cNvSpPr>
                <a:spLocks noChangeArrowheads="1"/>
              </p:cNvSpPr>
              <p:nvPr/>
            </p:nvSpPr>
            <p:spPr bwMode="auto">
              <a:xfrm>
                <a:off x="4587" y="2261"/>
                <a:ext cx="7" cy="1010"/>
              </a:xfrm>
              <a:prstGeom prst="rect">
                <a:avLst/>
              </a:prstGeom>
              <a:solidFill>
                <a:srgbClr val="00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7" name="Rectangle 395"/>
              <p:cNvSpPr>
                <a:spLocks noChangeArrowheads="1"/>
              </p:cNvSpPr>
              <p:nvPr/>
            </p:nvSpPr>
            <p:spPr bwMode="auto">
              <a:xfrm>
                <a:off x="4594" y="2261"/>
                <a:ext cx="6" cy="1010"/>
              </a:xfrm>
              <a:prstGeom prst="rect">
                <a:avLst/>
              </a:prstGeom>
              <a:solidFill>
                <a:srgbClr val="00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8" name="Rectangle 396"/>
              <p:cNvSpPr>
                <a:spLocks noChangeArrowheads="1"/>
              </p:cNvSpPr>
              <p:nvPr/>
            </p:nvSpPr>
            <p:spPr bwMode="auto">
              <a:xfrm>
                <a:off x="4600" y="2261"/>
                <a:ext cx="6" cy="1010"/>
              </a:xfrm>
              <a:prstGeom prst="rect">
                <a:avLst/>
              </a:prstGeom>
              <a:solidFill>
                <a:srgbClr val="00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69" name="Rectangle 397"/>
              <p:cNvSpPr>
                <a:spLocks noChangeArrowheads="1"/>
              </p:cNvSpPr>
              <p:nvPr/>
            </p:nvSpPr>
            <p:spPr bwMode="auto">
              <a:xfrm>
                <a:off x="4606" y="2261"/>
                <a:ext cx="7" cy="1010"/>
              </a:xfrm>
              <a:prstGeom prst="rect">
                <a:avLst/>
              </a:prstGeom>
              <a:solidFill>
                <a:srgbClr val="00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0" name="Rectangle 398"/>
              <p:cNvSpPr>
                <a:spLocks noChangeArrowheads="1"/>
              </p:cNvSpPr>
              <p:nvPr/>
            </p:nvSpPr>
            <p:spPr bwMode="auto">
              <a:xfrm>
                <a:off x="4613" y="2261"/>
                <a:ext cx="6" cy="1010"/>
              </a:xfrm>
              <a:prstGeom prst="rect">
                <a:avLst/>
              </a:prstGeom>
              <a:solidFill>
                <a:srgbClr val="00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1" name="Rectangle 399"/>
              <p:cNvSpPr>
                <a:spLocks noChangeArrowheads="1"/>
              </p:cNvSpPr>
              <p:nvPr/>
            </p:nvSpPr>
            <p:spPr bwMode="auto">
              <a:xfrm>
                <a:off x="4619" y="2261"/>
                <a:ext cx="7" cy="1010"/>
              </a:xfrm>
              <a:prstGeom prst="rect">
                <a:avLst/>
              </a:prstGeom>
              <a:solidFill>
                <a:srgbClr val="00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2" name="Rectangle 400"/>
              <p:cNvSpPr>
                <a:spLocks noChangeArrowheads="1"/>
              </p:cNvSpPr>
              <p:nvPr/>
            </p:nvSpPr>
            <p:spPr bwMode="auto">
              <a:xfrm>
                <a:off x="4626" y="2261"/>
                <a:ext cx="6" cy="1010"/>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3" name="Rectangle 401"/>
              <p:cNvSpPr>
                <a:spLocks noChangeArrowheads="1"/>
              </p:cNvSpPr>
              <p:nvPr/>
            </p:nvSpPr>
            <p:spPr bwMode="auto">
              <a:xfrm>
                <a:off x="4632" y="2261"/>
                <a:ext cx="6" cy="1010"/>
              </a:xfrm>
              <a:prstGeom prst="rect">
                <a:avLst/>
              </a:prstGeom>
              <a:solidFill>
                <a:srgbClr val="00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4" name="Rectangle 402"/>
              <p:cNvSpPr>
                <a:spLocks noChangeArrowheads="1"/>
              </p:cNvSpPr>
              <p:nvPr/>
            </p:nvSpPr>
            <p:spPr bwMode="auto">
              <a:xfrm>
                <a:off x="4638" y="2261"/>
                <a:ext cx="7" cy="1010"/>
              </a:xfrm>
              <a:prstGeom prst="rect">
                <a:avLst/>
              </a:prstGeom>
              <a:solidFill>
                <a:srgbClr val="00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5" name="Rectangle 403"/>
              <p:cNvSpPr>
                <a:spLocks noChangeArrowheads="1"/>
              </p:cNvSpPr>
              <p:nvPr/>
            </p:nvSpPr>
            <p:spPr bwMode="auto">
              <a:xfrm>
                <a:off x="4645" y="2261"/>
                <a:ext cx="6" cy="1010"/>
              </a:xfrm>
              <a:prstGeom prst="rect">
                <a:avLst/>
              </a:prstGeom>
              <a:solidFill>
                <a:srgbClr val="00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6" name="Rectangle 404"/>
              <p:cNvSpPr>
                <a:spLocks noChangeArrowheads="1"/>
              </p:cNvSpPr>
              <p:nvPr/>
            </p:nvSpPr>
            <p:spPr bwMode="auto">
              <a:xfrm>
                <a:off x="4651" y="2261"/>
                <a:ext cx="7" cy="1010"/>
              </a:xfrm>
              <a:prstGeom prst="rect">
                <a:avLst/>
              </a:prstGeom>
              <a:solidFill>
                <a:srgbClr val="00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7" name="Rectangle 405"/>
              <p:cNvSpPr>
                <a:spLocks noChangeArrowheads="1"/>
              </p:cNvSpPr>
              <p:nvPr/>
            </p:nvSpPr>
            <p:spPr bwMode="auto">
              <a:xfrm>
                <a:off x="4658" y="2261"/>
                <a:ext cx="6" cy="1010"/>
              </a:xfrm>
              <a:prstGeom prst="rect">
                <a:avLst/>
              </a:prstGeom>
              <a:solidFill>
                <a:srgbClr val="00A8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8" name="Rectangle 406"/>
              <p:cNvSpPr>
                <a:spLocks noChangeArrowheads="1"/>
              </p:cNvSpPr>
              <p:nvPr/>
            </p:nvSpPr>
            <p:spPr bwMode="auto">
              <a:xfrm>
                <a:off x="4664" y="2261"/>
                <a:ext cx="6" cy="1010"/>
              </a:xfrm>
              <a:prstGeom prst="rect">
                <a:avLst/>
              </a:prstGeom>
              <a:solidFill>
                <a:srgbClr val="00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79" name="Rectangle 407"/>
              <p:cNvSpPr>
                <a:spLocks noChangeArrowheads="1"/>
              </p:cNvSpPr>
              <p:nvPr/>
            </p:nvSpPr>
            <p:spPr bwMode="auto">
              <a:xfrm>
                <a:off x="4670" y="2261"/>
                <a:ext cx="7" cy="1010"/>
              </a:xfrm>
              <a:prstGeom prst="rect">
                <a:avLst/>
              </a:prstGeom>
              <a:solidFill>
                <a:srgbClr val="00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0" name="Rectangle 408"/>
              <p:cNvSpPr>
                <a:spLocks noChangeArrowheads="1"/>
              </p:cNvSpPr>
              <p:nvPr/>
            </p:nvSpPr>
            <p:spPr bwMode="auto">
              <a:xfrm>
                <a:off x="4677" y="2261"/>
                <a:ext cx="6" cy="1010"/>
              </a:xfrm>
              <a:prstGeom prst="rect">
                <a:avLst/>
              </a:prstGeom>
              <a:solidFill>
                <a:srgbClr val="0095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1" name="Rectangle 409"/>
              <p:cNvSpPr>
                <a:spLocks noChangeArrowheads="1"/>
              </p:cNvSpPr>
              <p:nvPr/>
            </p:nvSpPr>
            <p:spPr bwMode="auto">
              <a:xfrm>
                <a:off x="4683" y="2261"/>
                <a:ext cx="7" cy="1010"/>
              </a:xfrm>
              <a:prstGeom prst="rect">
                <a:avLst/>
              </a:prstGeom>
              <a:solidFill>
                <a:srgbClr val="00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2" name="Rectangle 410"/>
              <p:cNvSpPr>
                <a:spLocks noChangeArrowheads="1"/>
              </p:cNvSpPr>
              <p:nvPr/>
            </p:nvSpPr>
            <p:spPr bwMode="auto">
              <a:xfrm>
                <a:off x="4690" y="2261"/>
                <a:ext cx="6" cy="1010"/>
              </a:xfrm>
              <a:prstGeom prst="rect">
                <a:avLst/>
              </a:prstGeom>
              <a:solidFill>
                <a:srgbClr val="00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3" name="Rectangle 411"/>
              <p:cNvSpPr>
                <a:spLocks noChangeArrowheads="1"/>
              </p:cNvSpPr>
              <p:nvPr/>
            </p:nvSpPr>
            <p:spPr bwMode="auto">
              <a:xfrm>
                <a:off x="4696" y="2261"/>
                <a:ext cx="6" cy="1010"/>
              </a:xfrm>
              <a:prstGeom prst="rect">
                <a:avLst/>
              </a:prstGeom>
              <a:solidFill>
                <a:srgbClr val="00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4" name="Rectangle 412"/>
              <p:cNvSpPr>
                <a:spLocks noChangeArrowheads="1"/>
              </p:cNvSpPr>
              <p:nvPr/>
            </p:nvSpPr>
            <p:spPr bwMode="auto">
              <a:xfrm>
                <a:off x="4702" y="2261"/>
                <a:ext cx="7" cy="1010"/>
              </a:xfrm>
              <a:prstGeom prst="rect">
                <a:avLst/>
              </a:prstGeom>
              <a:solidFill>
                <a:srgbClr val="00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5" name="Rectangle 413"/>
              <p:cNvSpPr>
                <a:spLocks noChangeArrowheads="1"/>
              </p:cNvSpPr>
              <p:nvPr/>
            </p:nvSpPr>
            <p:spPr bwMode="auto">
              <a:xfrm>
                <a:off x="4709" y="2261"/>
                <a:ext cx="6" cy="1010"/>
              </a:xfrm>
              <a:prstGeom prst="rect">
                <a:avLst/>
              </a:prstGeom>
              <a:solidFill>
                <a:srgbClr val="00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6" name="Rectangle 414"/>
              <p:cNvSpPr>
                <a:spLocks noChangeArrowheads="1"/>
              </p:cNvSpPr>
              <p:nvPr/>
            </p:nvSpPr>
            <p:spPr bwMode="auto">
              <a:xfrm>
                <a:off x="4715" y="2261"/>
                <a:ext cx="7" cy="1010"/>
              </a:xfrm>
              <a:prstGeom prst="rect">
                <a:avLst/>
              </a:prstGeom>
              <a:solidFill>
                <a:srgbClr val="00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7" name="Rectangle 415"/>
              <p:cNvSpPr>
                <a:spLocks noChangeArrowheads="1"/>
              </p:cNvSpPr>
              <p:nvPr/>
            </p:nvSpPr>
            <p:spPr bwMode="auto">
              <a:xfrm>
                <a:off x="4722" y="2261"/>
                <a:ext cx="6" cy="1010"/>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88" name="Rectangle 416"/>
              <p:cNvSpPr>
                <a:spLocks noChangeArrowheads="1"/>
              </p:cNvSpPr>
              <p:nvPr/>
            </p:nvSpPr>
            <p:spPr bwMode="auto">
              <a:xfrm>
                <a:off x="4728" y="2261"/>
                <a:ext cx="6" cy="1010"/>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090" name="Rectangle 418"/>
            <p:cNvSpPr>
              <a:spLocks noChangeArrowheads="1"/>
            </p:cNvSpPr>
            <p:nvPr/>
          </p:nvSpPr>
          <p:spPr bwMode="auto">
            <a:xfrm>
              <a:off x="4331" y="2261"/>
              <a:ext cx="403"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9154" name="Group 482"/>
            <p:cNvGrpSpPr>
              <a:grpSpLocks/>
            </p:cNvGrpSpPr>
            <p:nvPr/>
          </p:nvGrpSpPr>
          <p:grpSpPr bwMode="auto">
            <a:xfrm>
              <a:off x="2521" y="2184"/>
              <a:ext cx="403" cy="1087"/>
              <a:chOff x="2521" y="2184"/>
              <a:chExt cx="403" cy="1087"/>
            </a:xfrm>
          </p:grpSpPr>
          <p:sp>
            <p:nvSpPr>
              <p:cNvPr id="3869091" name="Rectangle 419"/>
              <p:cNvSpPr>
                <a:spLocks noChangeArrowheads="1"/>
              </p:cNvSpPr>
              <p:nvPr/>
            </p:nvSpPr>
            <p:spPr bwMode="auto">
              <a:xfrm>
                <a:off x="2521" y="2184"/>
                <a:ext cx="6" cy="1087"/>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2" name="Rectangle 420"/>
              <p:cNvSpPr>
                <a:spLocks noChangeArrowheads="1"/>
              </p:cNvSpPr>
              <p:nvPr/>
            </p:nvSpPr>
            <p:spPr bwMode="auto">
              <a:xfrm>
                <a:off x="2527" y="2184"/>
                <a:ext cx="7" cy="1087"/>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3" name="Rectangle 421"/>
              <p:cNvSpPr>
                <a:spLocks noChangeArrowheads="1"/>
              </p:cNvSpPr>
              <p:nvPr/>
            </p:nvSpPr>
            <p:spPr bwMode="auto">
              <a:xfrm>
                <a:off x="2534" y="2184"/>
                <a:ext cx="6" cy="1087"/>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4" name="Rectangle 422"/>
              <p:cNvSpPr>
                <a:spLocks noChangeArrowheads="1"/>
              </p:cNvSpPr>
              <p:nvPr/>
            </p:nvSpPr>
            <p:spPr bwMode="auto">
              <a:xfrm>
                <a:off x="2540" y="2184"/>
                <a:ext cx="7" cy="1087"/>
              </a:xfrm>
              <a:prstGeom prst="rect">
                <a:avLst/>
              </a:prstGeom>
              <a:solidFill>
                <a:srgbClr val="184B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5" name="Rectangle 423"/>
              <p:cNvSpPr>
                <a:spLocks noChangeArrowheads="1"/>
              </p:cNvSpPr>
              <p:nvPr/>
            </p:nvSpPr>
            <p:spPr bwMode="auto">
              <a:xfrm>
                <a:off x="2547" y="2184"/>
                <a:ext cx="6" cy="1087"/>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6" name="Rectangle 424"/>
              <p:cNvSpPr>
                <a:spLocks noChangeArrowheads="1"/>
              </p:cNvSpPr>
              <p:nvPr/>
            </p:nvSpPr>
            <p:spPr bwMode="auto">
              <a:xfrm>
                <a:off x="2553" y="2184"/>
                <a:ext cx="6" cy="10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7" name="Rectangle 425"/>
              <p:cNvSpPr>
                <a:spLocks noChangeArrowheads="1"/>
              </p:cNvSpPr>
              <p:nvPr/>
            </p:nvSpPr>
            <p:spPr bwMode="auto">
              <a:xfrm>
                <a:off x="2559" y="2184"/>
                <a:ext cx="7" cy="1087"/>
              </a:xfrm>
              <a:prstGeom prst="rect">
                <a:avLst/>
              </a:prstGeom>
              <a:solidFill>
                <a:srgbClr val="1B52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8" name="Rectangle 426"/>
              <p:cNvSpPr>
                <a:spLocks noChangeArrowheads="1"/>
              </p:cNvSpPr>
              <p:nvPr/>
            </p:nvSpPr>
            <p:spPr bwMode="auto">
              <a:xfrm>
                <a:off x="2566" y="2184"/>
                <a:ext cx="6" cy="1087"/>
              </a:xfrm>
              <a:prstGeom prst="rect">
                <a:avLst/>
              </a:prstGeom>
              <a:solidFill>
                <a:srgbClr val="1C55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099" name="Rectangle 427"/>
              <p:cNvSpPr>
                <a:spLocks noChangeArrowheads="1"/>
              </p:cNvSpPr>
              <p:nvPr/>
            </p:nvSpPr>
            <p:spPr bwMode="auto">
              <a:xfrm>
                <a:off x="2572" y="2184"/>
                <a:ext cx="7" cy="1087"/>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0" name="Rectangle 428"/>
              <p:cNvSpPr>
                <a:spLocks noChangeArrowheads="1"/>
              </p:cNvSpPr>
              <p:nvPr/>
            </p:nvSpPr>
            <p:spPr bwMode="auto">
              <a:xfrm>
                <a:off x="2579" y="2184"/>
                <a:ext cx="6" cy="1087"/>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1" name="Rectangle 429"/>
              <p:cNvSpPr>
                <a:spLocks noChangeArrowheads="1"/>
              </p:cNvSpPr>
              <p:nvPr/>
            </p:nvSpPr>
            <p:spPr bwMode="auto">
              <a:xfrm>
                <a:off x="2585" y="2184"/>
                <a:ext cx="6" cy="1087"/>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2" name="Rectangle 430"/>
              <p:cNvSpPr>
                <a:spLocks noChangeArrowheads="1"/>
              </p:cNvSpPr>
              <p:nvPr/>
            </p:nvSpPr>
            <p:spPr bwMode="auto">
              <a:xfrm>
                <a:off x="2591" y="2184"/>
                <a:ext cx="7" cy="1087"/>
              </a:xfrm>
              <a:prstGeom prst="rect">
                <a:avLst/>
              </a:prstGeom>
              <a:solidFill>
                <a:srgbClr val="2165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3" name="Rectangle 431"/>
              <p:cNvSpPr>
                <a:spLocks noChangeArrowheads="1"/>
              </p:cNvSpPr>
              <p:nvPr/>
            </p:nvSpPr>
            <p:spPr bwMode="auto">
              <a:xfrm>
                <a:off x="2598" y="2184"/>
                <a:ext cx="6" cy="1087"/>
              </a:xfrm>
              <a:prstGeom prst="rect">
                <a:avLst/>
              </a:prstGeom>
              <a:solidFill>
                <a:srgbClr val="2269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4" name="Rectangle 432"/>
              <p:cNvSpPr>
                <a:spLocks noChangeArrowheads="1"/>
              </p:cNvSpPr>
              <p:nvPr/>
            </p:nvSpPr>
            <p:spPr bwMode="auto">
              <a:xfrm>
                <a:off x="2604" y="2184"/>
                <a:ext cx="7" cy="1087"/>
              </a:xfrm>
              <a:prstGeom prst="rect">
                <a:avLst/>
              </a:prstGeom>
              <a:solidFill>
                <a:srgbClr val="24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5" name="Rectangle 433"/>
              <p:cNvSpPr>
                <a:spLocks noChangeArrowheads="1"/>
              </p:cNvSpPr>
              <p:nvPr/>
            </p:nvSpPr>
            <p:spPr bwMode="auto">
              <a:xfrm>
                <a:off x="2611" y="2184"/>
                <a:ext cx="6" cy="1087"/>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6" name="Rectangle 434"/>
              <p:cNvSpPr>
                <a:spLocks noChangeArrowheads="1"/>
              </p:cNvSpPr>
              <p:nvPr/>
            </p:nvSpPr>
            <p:spPr bwMode="auto">
              <a:xfrm>
                <a:off x="2617" y="2184"/>
                <a:ext cx="6" cy="1087"/>
              </a:xfrm>
              <a:prstGeom prst="rect">
                <a:avLst/>
              </a:prstGeom>
              <a:solidFill>
                <a:srgbClr val="2775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7" name="Rectangle 435"/>
              <p:cNvSpPr>
                <a:spLocks noChangeArrowheads="1"/>
              </p:cNvSpPr>
              <p:nvPr/>
            </p:nvSpPr>
            <p:spPr bwMode="auto">
              <a:xfrm>
                <a:off x="2623" y="2184"/>
                <a:ext cx="7" cy="10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8" name="Rectangle 436"/>
              <p:cNvSpPr>
                <a:spLocks noChangeArrowheads="1"/>
              </p:cNvSpPr>
              <p:nvPr/>
            </p:nvSpPr>
            <p:spPr bwMode="auto">
              <a:xfrm>
                <a:off x="2630" y="2184"/>
                <a:ext cx="6" cy="1087"/>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09" name="Rectangle 437"/>
              <p:cNvSpPr>
                <a:spLocks noChangeArrowheads="1"/>
              </p:cNvSpPr>
              <p:nvPr/>
            </p:nvSpPr>
            <p:spPr bwMode="auto">
              <a:xfrm>
                <a:off x="2636" y="2184"/>
                <a:ext cx="6" cy="1087"/>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0" name="Rectangle 438"/>
              <p:cNvSpPr>
                <a:spLocks noChangeArrowheads="1"/>
              </p:cNvSpPr>
              <p:nvPr/>
            </p:nvSpPr>
            <p:spPr bwMode="auto">
              <a:xfrm>
                <a:off x="2642" y="2184"/>
                <a:ext cx="7" cy="1087"/>
              </a:xfrm>
              <a:prstGeom prst="rect">
                <a:avLst/>
              </a:prstGeom>
              <a:solidFill>
                <a:srgbClr val="2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1" name="Rectangle 439"/>
              <p:cNvSpPr>
                <a:spLocks noChangeArrowheads="1"/>
              </p:cNvSpPr>
              <p:nvPr/>
            </p:nvSpPr>
            <p:spPr bwMode="auto">
              <a:xfrm>
                <a:off x="2649" y="2184"/>
                <a:ext cx="6" cy="1087"/>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2" name="Rectangle 440"/>
              <p:cNvSpPr>
                <a:spLocks noChangeArrowheads="1"/>
              </p:cNvSpPr>
              <p:nvPr/>
            </p:nvSpPr>
            <p:spPr bwMode="auto">
              <a:xfrm>
                <a:off x="2655" y="2184"/>
                <a:ext cx="7" cy="1087"/>
              </a:xfrm>
              <a:prstGeom prst="rect">
                <a:avLst/>
              </a:prstGeom>
              <a:solidFill>
                <a:srgbClr val="2E8B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3" name="Rectangle 441"/>
              <p:cNvSpPr>
                <a:spLocks noChangeArrowheads="1"/>
              </p:cNvSpPr>
              <p:nvPr/>
            </p:nvSpPr>
            <p:spPr bwMode="auto">
              <a:xfrm>
                <a:off x="2662" y="2184"/>
                <a:ext cx="6" cy="1087"/>
              </a:xfrm>
              <a:prstGeom prst="rect">
                <a:avLst/>
              </a:prstGeom>
              <a:solidFill>
                <a:srgbClr val="2F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4" name="Rectangle 442"/>
              <p:cNvSpPr>
                <a:spLocks noChangeArrowheads="1"/>
              </p:cNvSpPr>
              <p:nvPr/>
            </p:nvSpPr>
            <p:spPr bwMode="auto">
              <a:xfrm>
                <a:off x="2668" y="2184"/>
                <a:ext cx="6" cy="1087"/>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5" name="Rectangle 443"/>
              <p:cNvSpPr>
                <a:spLocks noChangeArrowheads="1"/>
              </p:cNvSpPr>
              <p:nvPr/>
            </p:nvSpPr>
            <p:spPr bwMode="auto">
              <a:xfrm>
                <a:off x="2674" y="2184"/>
                <a:ext cx="7" cy="1087"/>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6" name="Rectangle 444"/>
              <p:cNvSpPr>
                <a:spLocks noChangeArrowheads="1"/>
              </p:cNvSpPr>
              <p:nvPr/>
            </p:nvSpPr>
            <p:spPr bwMode="auto">
              <a:xfrm>
                <a:off x="2681" y="2184"/>
                <a:ext cx="6" cy="1087"/>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7" name="Rectangle 445"/>
              <p:cNvSpPr>
                <a:spLocks noChangeArrowheads="1"/>
              </p:cNvSpPr>
              <p:nvPr/>
            </p:nvSpPr>
            <p:spPr bwMode="auto">
              <a:xfrm>
                <a:off x="2687" y="2184"/>
                <a:ext cx="7" cy="1087"/>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8" name="Rectangle 446"/>
              <p:cNvSpPr>
                <a:spLocks noChangeArrowheads="1"/>
              </p:cNvSpPr>
              <p:nvPr/>
            </p:nvSpPr>
            <p:spPr bwMode="auto">
              <a:xfrm>
                <a:off x="2694" y="2184"/>
                <a:ext cx="6" cy="1087"/>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19" name="Rectangle 447"/>
              <p:cNvSpPr>
                <a:spLocks noChangeArrowheads="1"/>
              </p:cNvSpPr>
              <p:nvPr/>
            </p:nvSpPr>
            <p:spPr bwMode="auto">
              <a:xfrm>
                <a:off x="2700" y="2184"/>
                <a:ext cx="6" cy="1087"/>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0" name="Rectangle 448"/>
              <p:cNvSpPr>
                <a:spLocks noChangeArrowheads="1"/>
              </p:cNvSpPr>
              <p:nvPr/>
            </p:nvSpPr>
            <p:spPr bwMode="auto">
              <a:xfrm>
                <a:off x="2706" y="2184"/>
                <a:ext cx="7" cy="1087"/>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1" name="Rectangle 449"/>
              <p:cNvSpPr>
                <a:spLocks noChangeArrowheads="1"/>
              </p:cNvSpPr>
              <p:nvPr/>
            </p:nvSpPr>
            <p:spPr bwMode="auto">
              <a:xfrm>
                <a:off x="2713" y="2184"/>
                <a:ext cx="6" cy="1087"/>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2" name="Rectangle 450"/>
              <p:cNvSpPr>
                <a:spLocks noChangeArrowheads="1"/>
              </p:cNvSpPr>
              <p:nvPr/>
            </p:nvSpPr>
            <p:spPr bwMode="auto">
              <a:xfrm>
                <a:off x="2719" y="2184"/>
                <a:ext cx="7" cy="10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3" name="Rectangle 451"/>
              <p:cNvSpPr>
                <a:spLocks noChangeArrowheads="1"/>
              </p:cNvSpPr>
              <p:nvPr/>
            </p:nvSpPr>
            <p:spPr bwMode="auto">
              <a:xfrm>
                <a:off x="2726" y="2184"/>
                <a:ext cx="6" cy="10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4" name="Rectangle 452"/>
              <p:cNvSpPr>
                <a:spLocks noChangeArrowheads="1"/>
              </p:cNvSpPr>
              <p:nvPr/>
            </p:nvSpPr>
            <p:spPr bwMode="auto">
              <a:xfrm>
                <a:off x="2732" y="2184"/>
                <a:ext cx="6" cy="1087"/>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5" name="Rectangle 453"/>
              <p:cNvSpPr>
                <a:spLocks noChangeArrowheads="1"/>
              </p:cNvSpPr>
              <p:nvPr/>
            </p:nvSpPr>
            <p:spPr bwMode="auto">
              <a:xfrm>
                <a:off x="2738" y="2184"/>
                <a:ext cx="7" cy="1087"/>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6" name="Rectangle 454"/>
              <p:cNvSpPr>
                <a:spLocks noChangeArrowheads="1"/>
              </p:cNvSpPr>
              <p:nvPr/>
            </p:nvSpPr>
            <p:spPr bwMode="auto">
              <a:xfrm>
                <a:off x="2745" y="2184"/>
                <a:ext cx="6" cy="1087"/>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7" name="Rectangle 455"/>
              <p:cNvSpPr>
                <a:spLocks noChangeArrowheads="1"/>
              </p:cNvSpPr>
              <p:nvPr/>
            </p:nvSpPr>
            <p:spPr bwMode="auto">
              <a:xfrm>
                <a:off x="2751" y="2184"/>
                <a:ext cx="7" cy="1087"/>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8" name="Rectangle 456"/>
              <p:cNvSpPr>
                <a:spLocks noChangeArrowheads="1"/>
              </p:cNvSpPr>
              <p:nvPr/>
            </p:nvSpPr>
            <p:spPr bwMode="auto">
              <a:xfrm>
                <a:off x="2758" y="2184"/>
                <a:ext cx="6" cy="1087"/>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29" name="Rectangle 457"/>
              <p:cNvSpPr>
                <a:spLocks noChangeArrowheads="1"/>
              </p:cNvSpPr>
              <p:nvPr/>
            </p:nvSpPr>
            <p:spPr bwMode="auto">
              <a:xfrm>
                <a:off x="2764" y="2184"/>
                <a:ext cx="6" cy="1087"/>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0" name="Rectangle 458"/>
              <p:cNvSpPr>
                <a:spLocks noChangeArrowheads="1"/>
              </p:cNvSpPr>
              <p:nvPr/>
            </p:nvSpPr>
            <p:spPr bwMode="auto">
              <a:xfrm>
                <a:off x="2770" y="2184"/>
                <a:ext cx="7" cy="1087"/>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1" name="Rectangle 459"/>
              <p:cNvSpPr>
                <a:spLocks noChangeArrowheads="1"/>
              </p:cNvSpPr>
              <p:nvPr/>
            </p:nvSpPr>
            <p:spPr bwMode="auto">
              <a:xfrm>
                <a:off x="2777" y="2184"/>
                <a:ext cx="6" cy="1087"/>
              </a:xfrm>
              <a:prstGeom prst="rect">
                <a:avLst/>
              </a:prstGeom>
              <a:solidFill>
                <a:srgbClr val="2F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2" name="Rectangle 460"/>
              <p:cNvSpPr>
                <a:spLocks noChangeArrowheads="1"/>
              </p:cNvSpPr>
              <p:nvPr/>
            </p:nvSpPr>
            <p:spPr bwMode="auto">
              <a:xfrm>
                <a:off x="2783" y="2184"/>
                <a:ext cx="7" cy="1087"/>
              </a:xfrm>
              <a:prstGeom prst="rect">
                <a:avLst/>
              </a:prstGeom>
              <a:solidFill>
                <a:srgbClr val="2E8B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3" name="Rectangle 461"/>
              <p:cNvSpPr>
                <a:spLocks noChangeArrowheads="1"/>
              </p:cNvSpPr>
              <p:nvPr/>
            </p:nvSpPr>
            <p:spPr bwMode="auto">
              <a:xfrm>
                <a:off x="2790" y="2184"/>
                <a:ext cx="6" cy="1087"/>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4" name="Rectangle 462"/>
              <p:cNvSpPr>
                <a:spLocks noChangeArrowheads="1"/>
              </p:cNvSpPr>
              <p:nvPr/>
            </p:nvSpPr>
            <p:spPr bwMode="auto">
              <a:xfrm>
                <a:off x="2796" y="2184"/>
                <a:ext cx="6" cy="1087"/>
              </a:xfrm>
              <a:prstGeom prst="rect">
                <a:avLst/>
              </a:prstGeom>
              <a:solidFill>
                <a:srgbClr val="2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5" name="Rectangle 463"/>
              <p:cNvSpPr>
                <a:spLocks noChangeArrowheads="1"/>
              </p:cNvSpPr>
              <p:nvPr/>
            </p:nvSpPr>
            <p:spPr bwMode="auto">
              <a:xfrm>
                <a:off x="2802" y="2184"/>
                <a:ext cx="7" cy="1087"/>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6" name="Rectangle 464"/>
              <p:cNvSpPr>
                <a:spLocks noChangeArrowheads="1"/>
              </p:cNvSpPr>
              <p:nvPr/>
            </p:nvSpPr>
            <p:spPr bwMode="auto">
              <a:xfrm>
                <a:off x="2809" y="2184"/>
                <a:ext cx="6" cy="1087"/>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7" name="Rectangle 465"/>
              <p:cNvSpPr>
                <a:spLocks noChangeArrowheads="1"/>
              </p:cNvSpPr>
              <p:nvPr/>
            </p:nvSpPr>
            <p:spPr bwMode="auto">
              <a:xfrm>
                <a:off x="2815" y="2184"/>
                <a:ext cx="7" cy="10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8" name="Rectangle 466"/>
              <p:cNvSpPr>
                <a:spLocks noChangeArrowheads="1"/>
              </p:cNvSpPr>
              <p:nvPr/>
            </p:nvSpPr>
            <p:spPr bwMode="auto">
              <a:xfrm>
                <a:off x="2822" y="2184"/>
                <a:ext cx="6" cy="1087"/>
              </a:xfrm>
              <a:prstGeom prst="rect">
                <a:avLst/>
              </a:prstGeom>
              <a:solidFill>
                <a:srgbClr val="2776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39" name="Rectangle 467"/>
              <p:cNvSpPr>
                <a:spLocks noChangeArrowheads="1"/>
              </p:cNvSpPr>
              <p:nvPr/>
            </p:nvSpPr>
            <p:spPr bwMode="auto">
              <a:xfrm>
                <a:off x="2828" y="2184"/>
                <a:ext cx="6" cy="1087"/>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0" name="Rectangle 468"/>
              <p:cNvSpPr>
                <a:spLocks noChangeArrowheads="1"/>
              </p:cNvSpPr>
              <p:nvPr/>
            </p:nvSpPr>
            <p:spPr bwMode="auto">
              <a:xfrm>
                <a:off x="2834" y="2184"/>
                <a:ext cx="7" cy="1087"/>
              </a:xfrm>
              <a:prstGeom prst="rect">
                <a:avLst/>
              </a:prstGeom>
              <a:solidFill>
                <a:srgbClr val="24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1" name="Rectangle 469"/>
              <p:cNvSpPr>
                <a:spLocks noChangeArrowheads="1"/>
              </p:cNvSpPr>
              <p:nvPr/>
            </p:nvSpPr>
            <p:spPr bwMode="auto">
              <a:xfrm>
                <a:off x="2841" y="2184"/>
                <a:ext cx="6" cy="1087"/>
              </a:xfrm>
              <a:prstGeom prst="rect">
                <a:avLst/>
              </a:prstGeom>
              <a:solidFill>
                <a:srgbClr val="2269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2" name="Rectangle 470"/>
              <p:cNvSpPr>
                <a:spLocks noChangeArrowheads="1"/>
              </p:cNvSpPr>
              <p:nvPr/>
            </p:nvSpPr>
            <p:spPr bwMode="auto">
              <a:xfrm>
                <a:off x="2847" y="2184"/>
                <a:ext cx="7" cy="1087"/>
              </a:xfrm>
              <a:prstGeom prst="rect">
                <a:avLst/>
              </a:prstGeom>
              <a:solidFill>
                <a:srgbClr val="2165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3" name="Rectangle 471"/>
              <p:cNvSpPr>
                <a:spLocks noChangeArrowheads="1"/>
              </p:cNvSpPr>
              <p:nvPr/>
            </p:nvSpPr>
            <p:spPr bwMode="auto">
              <a:xfrm>
                <a:off x="2854" y="2184"/>
                <a:ext cx="6" cy="1087"/>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4" name="Rectangle 472"/>
              <p:cNvSpPr>
                <a:spLocks noChangeArrowheads="1"/>
              </p:cNvSpPr>
              <p:nvPr/>
            </p:nvSpPr>
            <p:spPr bwMode="auto">
              <a:xfrm>
                <a:off x="2860" y="2184"/>
                <a:ext cx="6" cy="1087"/>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5" name="Rectangle 473"/>
              <p:cNvSpPr>
                <a:spLocks noChangeArrowheads="1"/>
              </p:cNvSpPr>
              <p:nvPr/>
            </p:nvSpPr>
            <p:spPr bwMode="auto">
              <a:xfrm>
                <a:off x="2866" y="2184"/>
                <a:ext cx="7" cy="1087"/>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6" name="Rectangle 474"/>
              <p:cNvSpPr>
                <a:spLocks noChangeArrowheads="1"/>
              </p:cNvSpPr>
              <p:nvPr/>
            </p:nvSpPr>
            <p:spPr bwMode="auto">
              <a:xfrm>
                <a:off x="2873" y="2184"/>
                <a:ext cx="6" cy="1087"/>
              </a:xfrm>
              <a:prstGeom prst="rect">
                <a:avLst/>
              </a:prstGeom>
              <a:solidFill>
                <a:srgbClr val="1C55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7" name="Rectangle 475"/>
              <p:cNvSpPr>
                <a:spLocks noChangeArrowheads="1"/>
              </p:cNvSpPr>
              <p:nvPr/>
            </p:nvSpPr>
            <p:spPr bwMode="auto">
              <a:xfrm>
                <a:off x="2879" y="2184"/>
                <a:ext cx="7" cy="1087"/>
              </a:xfrm>
              <a:prstGeom prst="rect">
                <a:avLst/>
              </a:prstGeom>
              <a:solidFill>
                <a:srgbClr val="1B52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8" name="Rectangle 476"/>
              <p:cNvSpPr>
                <a:spLocks noChangeArrowheads="1"/>
              </p:cNvSpPr>
              <p:nvPr/>
            </p:nvSpPr>
            <p:spPr bwMode="auto">
              <a:xfrm>
                <a:off x="2886" y="2184"/>
                <a:ext cx="6" cy="10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49" name="Rectangle 477"/>
              <p:cNvSpPr>
                <a:spLocks noChangeArrowheads="1"/>
              </p:cNvSpPr>
              <p:nvPr/>
            </p:nvSpPr>
            <p:spPr bwMode="auto">
              <a:xfrm>
                <a:off x="2892" y="2184"/>
                <a:ext cx="6" cy="1087"/>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0" name="Rectangle 478"/>
              <p:cNvSpPr>
                <a:spLocks noChangeArrowheads="1"/>
              </p:cNvSpPr>
              <p:nvPr/>
            </p:nvSpPr>
            <p:spPr bwMode="auto">
              <a:xfrm>
                <a:off x="2898" y="2184"/>
                <a:ext cx="7" cy="1087"/>
              </a:xfrm>
              <a:prstGeom prst="rect">
                <a:avLst/>
              </a:prstGeom>
              <a:solidFill>
                <a:srgbClr val="184B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1" name="Rectangle 479"/>
              <p:cNvSpPr>
                <a:spLocks noChangeArrowheads="1"/>
              </p:cNvSpPr>
              <p:nvPr/>
            </p:nvSpPr>
            <p:spPr bwMode="auto">
              <a:xfrm>
                <a:off x="2905" y="2184"/>
                <a:ext cx="6" cy="1087"/>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2" name="Rectangle 480"/>
              <p:cNvSpPr>
                <a:spLocks noChangeArrowheads="1"/>
              </p:cNvSpPr>
              <p:nvPr/>
            </p:nvSpPr>
            <p:spPr bwMode="auto">
              <a:xfrm>
                <a:off x="2911" y="2184"/>
                <a:ext cx="7" cy="1087"/>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3" name="Rectangle 481"/>
              <p:cNvSpPr>
                <a:spLocks noChangeArrowheads="1"/>
              </p:cNvSpPr>
              <p:nvPr/>
            </p:nvSpPr>
            <p:spPr bwMode="auto">
              <a:xfrm>
                <a:off x="2918" y="2184"/>
                <a:ext cx="6" cy="1087"/>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155" name="Rectangle 483"/>
            <p:cNvSpPr>
              <a:spLocks noChangeArrowheads="1"/>
            </p:cNvSpPr>
            <p:nvPr/>
          </p:nvSpPr>
          <p:spPr bwMode="auto">
            <a:xfrm>
              <a:off x="2521" y="2184"/>
              <a:ext cx="403"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869219" name="Group 547"/>
            <p:cNvGrpSpPr>
              <a:grpSpLocks/>
            </p:cNvGrpSpPr>
            <p:nvPr/>
          </p:nvGrpSpPr>
          <p:grpSpPr bwMode="auto">
            <a:xfrm>
              <a:off x="4734" y="2184"/>
              <a:ext cx="403" cy="1087"/>
              <a:chOff x="4734" y="2184"/>
              <a:chExt cx="403" cy="1087"/>
            </a:xfrm>
          </p:grpSpPr>
          <p:sp>
            <p:nvSpPr>
              <p:cNvPr id="3869156" name="Rectangle 484"/>
              <p:cNvSpPr>
                <a:spLocks noChangeArrowheads="1"/>
              </p:cNvSpPr>
              <p:nvPr/>
            </p:nvSpPr>
            <p:spPr bwMode="auto">
              <a:xfrm>
                <a:off x="4734" y="2184"/>
                <a:ext cx="7" cy="1087"/>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7" name="Rectangle 485"/>
              <p:cNvSpPr>
                <a:spLocks noChangeArrowheads="1"/>
              </p:cNvSpPr>
              <p:nvPr/>
            </p:nvSpPr>
            <p:spPr bwMode="auto">
              <a:xfrm>
                <a:off x="4741" y="2184"/>
                <a:ext cx="6" cy="1087"/>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8" name="Rectangle 486"/>
              <p:cNvSpPr>
                <a:spLocks noChangeArrowheads="1"/>
              </p:cNvSpPr>
              <p:nvPr/>
            </p:nvSpPr>
            <p:spPr bwMode="auto">
              <a:xfrm>
                <a:off x="4747" y="2184"/>
                <a:ext cx="7" cy="1087"/>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59" name="Rectangle 487"/>
              <p:cNvSpPr>
                <a:spLocks noChangeArrowheads="1"/>
              </p:cNvSpPr>
              <p:nvPr/>
            </p:nvSpPr>
            <p:spPr bwMode="auto">
              <a:xfrm>
                <a:off x="4754" y="2184"/>
                <a:ext cx="6" cy="1087"/>
              </a:xfrm>
              <a:prstGeom prst="rect">
                <a:avLst/>
              </a:prstGeom>
              <a:solidFill>
                <a:srgbClr val="184B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0" name="Rectangle 488"/>
              <p:cNvSpPr>
                <a:spLocks noChangeArrowheads="1"/>
              </p:cNvSpPr>
              <p:nvPr/>
            </p:nvSpPr>
            <p:spPr bwMode="auto">
              <a:xfrm>
                <a:off x="4760" y="2184"/>
                <a:ext cx="6" cy="1087"/>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1" name="Rectangle 489"/>
              <p:cNvSpPr>
                <a:spLocks noChangeArrowheads="1"/>
              </p:cNvSpPr>
              <p:nvPr/>
            </p:nvSpPr>
            <p:spPr bwMode="auto">
              <a:xfrm>
                <a:off x="4766" y="2184"/>
                <a:ext cx="7" cy="10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2" name="Rectangle 490"/>
              <p:cNvSpPr>
                <a:spLocks noChangeArrowheads="1"/>
              </p:cNvSpPr>
              <p:nvPr/>
            </p:nvSpPr>
            <p:spPr bwMode="auto">
              <a:xfrm>
                <a:off x="4773" y="2184"/>
                <a:ext cx="6" cy="1087"/>
              </a:xfrm>
              <a:prstGeom prst="rect">
                <a:avLst/>
              </a:prstGeom>
              <a:solidFill>
                <a:srgbClr val="1B52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3" name="Rectangle 491"/>
              <p:cNvSpPr>
                <a:spLocks noChangeArrowheads="1"/>
              </p:cNvSpPr>
              <p:nvPr/>
            </p:nvSpPr>
            <p:spPr bwMode="auto">
              <a:xfrm>
                <a:off x="4779" y="2184"/>
                <a:ext cx="7" cy="1087"/>
              </a:xfrm>
              <a:prstGeom prst="rect">
                <a:avLst/>
              </a:prstGeom>
              <a:solidFill>
                <a:srgbClr val="1C55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4" name="Rectangle 492"/>
              <p:cNvSpPr>
                <a:spLocks noChangeArrowheads="1"/>
              </p:cNvSpPr>
              <p:nvPr/>
            </p:nvSpPr>
            <p:spPr bwMode="auto">
              <a:xfrm>
                <a:off x="4786" y="2184"/>
                <a:ext cx="6" cy="1087"/>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5" name="Rectangle 493"/>
              <p:cNvSpPr>
                <a:spLocks noChangeArrowheads="1"/>
              </p:cNvSpPr>
              <p:nvPr/>
            </p:nvSpPr>
            <p:spPr bwMode="auto">
              <a:xfrm>
                <a:off x="4792" y="2184"/>
                <a:ext cx="6" cy="1087"/>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6" name="Rectangle 494"/>
              <p:cNvSpPr>
                <a:spLocks noChangeArrowheads="1"/>
              </p:cNvSpPr>
              <p:nvPr/>
            </p:nvSpPr>
            <p:spPr bwMode="auto">
              <a:xfrm>
                <a:off x="4798" y="2184"/>
                <a:ext cx="7" cy="1087"/>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7" name="Rectangle 495"/>
              <p:cNvSpPr>
                <a:spLocks noChangeArrowheads="1"/>
              </p:cNvSpPr>
              <p:nvPr/>
            </p:nvSpPr>
            <p:spPr bwMode="auto">
              <a:xfrm>
                <a:off x="4805" y="2184"/>
                <a:ext cx="6" cy="1087"/>
              </a:xfrm>
              <a:prstGeom prst="rect">
                <a:avLst/>
              </a:prstGeom>
              <a:solidFill>
                <a:srgbClr val="2165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8" name="Rectangle 496"/>
              <p:cNvSpPr>
                <a:spLocks noChangeArrowheads="1"/>
              </p:cNvSpPr>
              <p:nvPr/>
            </p:nvSpPr>
            <p:spPr bwMode="auto">
              <a:xfrm>
                <a:off x="4811" y="2184"/>
                <a:ext cx="7" cy="1087"/>
              </a:xfrm>
              <a:prstGeom prst="rect">
                <a:avLst/>
              </a:prstGeom>
              <a:solidFill>
                <a:srgbClr val="2269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69" name="Rectangle 497"/>
              <p:cNvSpPr>
                <a:spLocks noChangeArrowheads="1"/>
              </p:cNvSpPr>
              <p:nvPr/>
            </p:nvSpPr>
            <p:spPr bwMode="auto">
              <a:xfrm>
                <a:off x="4818" y="2184"/>
                <a:ext cx="6" cy="1087"/>
              </a:xfrm>
              <a:prstGeom prst="rect">
                <a:avLst/>
              </a:prstGeom>
              <a:solidFill>
                <a:srgbClr val="24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0" name="Rectangle 498"/>
              <p:cNvSpPr>
                <a:spLocks noChangeArrowheads="1"/>
              </p:cNvSpPr>
              <p:nvPr/>
            </p:nvSpPr>
            <p:spPr bwMode="auto">
              <a:xfrm>
                <a:off x="4824" y="2184"/>
                <a:ext cx="6" cy="1087"/>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1" name="Rectangle 499"/>
              <p:cNvSpPr>
                <a:spLocks noChangeArrowheads="1"/>
              </p:cNvSpPr>
              <p:nvPr/>
            </p:nvSpPr>
            <p:spPr bwMode="auto">
              <a:xfrm>
                <a:off x="4830" y="2184"/>
                <a:ext cx="7" cy="1087"/>
              </a:xfrm>
              <a:prstGeom prst="rect">
                <a:avLst/>
              </a:prstGeom>
              <a:solidFill>
                <a:srgbClr val="2775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2" name="Rectangle 500"/>
              <p:cNvSpPr>
                <a:spLocks noChangeArrowheads="1"/>
              </p:cNvSpPr>
              <p:nvPr/>
            </p:nvSpPr>
            <p:spPr bwMode="auto">
              <a:xfrm>
                <a:off x="4837" y="2184"/>
                <a:ext cx="6" cy="10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3" name="Rectangle 501"/>
              <p:cNvSpPr>
                <a:spLocks noChangeArrowheads="1"/>
              </p:cNvSpPr>
              <p:nvPr/>
            </p:nvSpPr>
            <p:spPr bwMode="auto">
              <a:xfrm>
                <a:off x="4843" y="2184"/>
                <a:ext cx="7" cy="1087"/>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4" name="Rectangle 502"/>
              <p:cNvSpPr>
                <a:spLocks noChangeArrowheads="1"/>
              </p:cNvSpPr>
              <p:nvPr/>
            </p:nvSpPr>
            <p:spPr bwMode="auto">
              <a:xfrm>
                <a:off x="4850" y="2184"/>
                <a:ext cx="6" cy="1087"/>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5" name="Rectangle 503"/>
              <p:cNvSpPr>
                <a:spLocks noChangeArrowheads="1"/>
              </p:cNvSpPr>
              <p:nvPr/>
            </p:nvSpPr>
            <p:spPr bwMode="auto">
              <a:xfrm>
                <a:off x="4856" y="2184"/>
                <a:ext cx="6" cy="1087"/>
              </a:xfrm>
              <a:prstGeom prst="rect">
                <a:avLst/>
              </a:prstGeom>
              <a:solidFill>
                <a:srgbClr val="2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6" name="Rectangle 504"/>
              <p:cNvSpPr>
                <a:spLocks noChangeArrowheads="1"/>
              </p:cNvSpPr>
              <p:nvPr/>
            </p:nvSpPr>
            <p:spPr bwMode="auto">
              <a:xfrm>
                <a:off x="4862" y="2184"/>
                <a:ext cx="7" cy="1087"/>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7" name="Rectangle 505"/>
              <p:cNvSpPr>
                <a:spLocks noChangeArrowheads="1"/>
              </p:cNvSpPr>
              <p:nvPr/>
            </p:nvSpPr>
            <p:spPr bwMode="auto">
              <a:xfrm>
                <a:off x="4869" y="2184"/>
                <a:ext cx="6" cy="1087"/>
              </a:xfrm>
              <a:prstGeom prst="rect">
                <a:avLst/>
              </a:prstGeom>
              <a:solidFill>
                <a:srgbClr val="2E8B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8" name="Rectangle 506"/>
              <p:cNvSpPr>
                <a:spLocks noChangeArrowheads="1"/>
              </p:cNvSpPr>
              <p:nvPr/>
            </p:nvSpPr>
            <p:spPr bwMode="auto">
              <a:xfrm>
                <a:off x="4875" y="2184"/>
                <a:ext cx="6" cy="1087"/>
              </a:xfrm>
              <a:prstGeom prst="rect">
                <a:avLst/>
              </a:prstGeom>
              <a:solidFill>
                <a:srgbClr val="2F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79" name="Rectangle 507"/>
              <p:cNvSpPr>
                <a:spLocks noChangeArrowheads="1"/>
              </p:cNvSpPr>
              <p:nvPr/>
            </p:nvSpPr>
            <p:spPr bwMode="auto">
              <a:xfrm>
                <a:off x="4881" y="2184"/>
                <a:ext cx="7" cy="1087"/>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0" name="Rectangle 508"/>
              <p:cNvSpPr>
                <a:spLocks noChangeArrowheads="1"/>
              </p:cNvSpPr>
              <p:nvPr/>
            </p:nvSpPr>
            <p:spPr bwMode="auto">
              <a:xfrm>
                <a:off x="4888" y="2184"/>
                <a:ext cx="6" cy="1087"/>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1" name="Rectangle 509"/>
              <p:cNvSpPr>
                <a:spLocks noChangeArrowheads="1"/>
              </p:cNvSpPr>
              <p:nvPr/>
            </p:nvSpPr>
            <p:spPr bwMode="auto">
              <a:xfrm>
                <a:off x="4894" y="2184"/>
                <a:ext cx="7" cy="1087"/>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2" name="Rectangle 510"/>
              <p:cNvSpPr>
                <a:spLocks noChangeArrowheads="1"/>
              </p:cNvSpPr>
              <p:nvPr/>
            </p:nvSpPr>
            <p:spPr bwMode="auto">
              <a:xfrm>
                <a:off x="4901" y="2184"/>
                <a:ext cx="6" cy="1087"/>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3" name="Rectangle 511"/>
              <p:cNvSpPr>
                <a:spLocks noChangeArrowheads="1"/>
              </p:cNvSpPr>
              <p:nvPr/>
            </p:nvSpPr>
            <p:spPr bwMode="auto">
              <a:xfrm>
                <a:off x="4907" y="2184"/>
                <a:ext cx="6" cy="1087"/>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4" name="Rectangle 512"/>
              <p:cNvSpPr>
                <a:spLocks noChangeArrowheads="1"/>
              </p:cNvSpPr>
              <p:nvPr/>
            </p:nvSpPr>
            <p:spPr bwMode="auto">
              <a:xfrm>
                <a:off x="4913" y="2184"/>
                <a:ext cx="7" cy="1087"/>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5" name="Rectangle 513"/>
              <p:cNvSpPr>
                <a:spLocks noChangeArrowheads="1"/>
              </p:cNvSpPr>
              <p:nvPr/>
            </p:nvSpPr>
            <p:spPr bwMode="auto">
              <a:xfrm>
                <a:off x="4920" y="2184"/>
                <a:ext cx="6" cy="1087"/>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6" name="Rectangle 514"/>
              <p:cNvSpPr>
                <a:spLocks noChangeArrowheads="1"/>
              </p:cNvSpPr>
              <p:nvPr/>
            </p:nvSpPr>
            <p:spPr bwMode="auto">
              <a:xfrm>
                <a:off x="4926" y="2184"/>
                <a:ext cx="7" cy="1087"/>
              </a:xfrm>
              <a:prstGeom prst="rect">
                <a:avLst/>
              </a:prstGeom>
              <a:solidFill>
                <a:srgbClr val="3298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7" name="Rectangle 515"/>
              <p:cNvSpPr>
                <a:spLocks noChangeArrowheads="1"/>
              </p:cNvSpPr>
              <p:nvPr/>
            </p:nvSpPr>
            <p:spPr bwMode="auto">
              <a:xfrm>
                <a:off x="4933" y="2184"/>
                <a:ext cx="6" cy="10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8" name="Rectangle 516"/>
              <p:cNvSpPr>
                <a:spLocks noChangeArrowheads="1"/>
              </p:cNvSpPr>
              <p:nvPr/>
            </p:nvSpPr>
            <p:spPr bwMode="auto">
              <a:xfrm>
                <a:off x="4939" y="2184"/>
                <a:ext cx="6" cy="108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89" name="Rectangle 517"/>
              <p:cNvSpPr>
                <a:spLocks noChangeArrowheads="1"/>
              </p:cNvSpPr>
              <p:nvPr/>
            </p:nvSpPr>
            <p:spPr bwMode="auto">
              <a:xfrm>
                <a:off x="4945" y="2184"/>
                <a:ext cx="7" cy="1087"/>
              </a:xfrm>
              <a:prstGeom prst="rect">
                <a:avLst/>
              </a:prstGeom>
              <a:solidFill>
                <a:srgbClr val="3297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0" name="Rectangle 518"/>
              <p:cNvSpPr>
                <a:spLocks noChangeArrowheads="1"/>
              </p:cNvSpPr>
              <p:nvPr/>
            </p:nvSpPr>
            <p:spPr bwMode="auto">
              <a:xfrm>
                <a:off x="4952" y="2184"/>
                <a:ext cx="6" cy="1087"/>
              </a:xfrm>
              <a:prstGeom prst="rect">
                <a:avLst/>
              </a:prstGeom>
              <a:solidFill>
                <a:srgbClr val="329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1" name="Rectangle 519"/>
              <p:cNvSpPr>
                <a:spLocks noChangeArrowheads="1"/>
              </p:cNvSpPr>
              <p:nvPr/>
            </p:nvSpPr>
            <p:spPr bwMode="auto">
              <a:xfrm>
                <a:off x="4958" y="2184"/>
                <a:ext cx="7" cy="1087"/>
              </a:xfrm>
              <a:prstGeom prst="rect">
                <a:avLst/>
              </a:prstGeom>
              <a:solidFill>
                <a:srgbClr val="3296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2" name="Rectangle 520"/>
              <p:cNvSpPr>
                <a:spLocks noChangeArrowheads="1"/>
              </p:cNvSpPr>
              <p:nvPr/>
            </p:nvSpPr>
            <p:spPr bwMode="auto">
              <a:xfrm>
                <a:off x="4965" y="2184"/>
                <a:ext cx="6" cy="1087"/>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3" name="Rectangle 521"/>
              <p:cNvSpPr>
                <a:spLocks noChangeArrowheads="1"/>
              </p:cNvSpPr>
              <p:nvPr/>
            </p:nvSpPr>
            <p:spPr bwMode="auto">
              <a:xfrm>
                <a:off x="4971" y="2184"/>
                <a:ext cx="6" cy="1087"/>
              </a:xfrm>
              <a:prstGeom prst="rect">
                <a:avLst/>
              </a:prstGeom>
              <a:solidFill>
                <a:srgbClr val="319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4" name="Rectangle 522"/>
              <p:cNvSpPr>
                <a:spLocks noChangeArrowheads="1"/>
              </p:cNvSpPr>
              <p:nvPr/>
            </p:nvSpPr>
            <p:spPr bwMode="auto">
              <a:xfrm>
                <a:off x="4977" y="2184"/>
                <a:ext cx="7" cy="1087"/>
              </a:xfrm>
              <a:prstGeom prst="rect">
                <a:avLst/>
              </a:prstGeom>
              <a:solidFill>
                <a:srgbClr val="309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5" name="Rectangle 523"/>
              <p:cNvSpPr>
                <a:spLocks noChangeArrowheads="1"/>
              </p:cNvSpPr>
              <p:nvPr/>
            </p:nvSpPr>
            <p:spPr bwMode="auto">
              <a:xfrm>
                <a:off x="4984" y="2184"/>
                <a:ext cx="6" cy="1087"/>
              </a:xfrm>
              <a:prstGeom prst="rect">
                <a:avLst/>
              </a:prstGeom>
              <a:solidFill>
                <a:srgbClr val="2F8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6" name="Rectangle 524"/>
              <p:cNvSpPr>
                <a:spLocks noChangeArrowheads="1"/>
              </p:cNvSpPr>
              <p:nvPr/>
            </p:nvSpPr>
            <p:spPr bwMode="auto">
              <a:xfrm>
                <a:off x="4990" y="2184"/>
                <a:ext cx="7" cy="1087"/>
              </a:xfrm>
              <a:prstGeom prst="rect">
                <a:avLst/>
              </a:prstGeom>
              <a:solidFill>
                <a:srgbClr val="2F8D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7" name="Rectangle 525"/>
              <p:cNvSpPr>
                <a:spLocks noChangeArrowheads="1"/>
              </p:cNvSpPr>
              <p:nvPr/>
            </p:nvSpPr>
            <p:spPr bwMode="auto">
              <a:xfrm>
                <a:off x="4997" y="2184"/>
                <a:ext cx="6" cy="1087"/>
              </a:xfrm>
              <a:prstGeom prst="rect">
                <a:avLst/>
              </a:prstGeom>
              <a:solidFill>
                <a:srgbClr val="2E8B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8" name="Rectangle 526"/>
              <p:cNvSpPr>
                <a:spLocks noChangeArrowheads="1"/>
              </p:cNvSpPr>
              <p:nvPr/>
            </p:nvSpPr>
            <p:spPr bwMode="auto">
              <a:xfrm>
                <a:off x="5003" y="2184"/>
                <a:ext cx="6" cy="1087"/>
              </a:xfrm>
              <a:prstGeom prst="rect">
                <a:avLst/>
              </a:prstGeom>
              <a:solidFill>
                <a:srgbClr val="2D88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199" name="Rectangle 527"/>
              <p:cNvSpPr>
                <a:spLocks noChangeArrowheads="1"/>
              </p:cNvSpPr>
              <p:nvPr/>
            </p:nvSpPr>
            <p:spPr bwMode="auto">
              <a:xfrm>
                <a:off x="5009" y="2184"/>
                <a:ext cx="7" cy="1087"/>
              </a:xfrm>
              <a:prstGeom prst="rect">
                <a:avLst/>
              </a:prstGeom>
              <a:solidFill>
                <a:srgbClr val="2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0" name="Rectangle 528"/>
              <p:cNvSpPr>
                <a:spLocks noChangeArrowheads="1"/>
              </p:cNvSpPr>
              <p:nvPr/>
            </p:nvSpPr>
            <p:spPr bwMode="auto">
              <a:xfrm>
                <a:off x="5016" y="2184"/>
                <a:ext cx="6" cy="1087"/>
              </a:xfrm>
              <a:prstGeom prst="rect">
                <a:avLst/>
              </a:prstGeom>
              <a:solidFill>
                <a:srgbClr val="2B81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1" name="Rectangle 529"/>
              <p:cNvSpPr>
                <a:spLocks noChangeArrowheads="1"/>
              </p:cNvSpPr>
              <p:nvPr/>
            </p:nvSpPr>
            <p:spPr bwMode="auto">
              <a:xfrm>
                <a:off x="5022" y="2184"/>
                <a:ext cx="7" cy="1087"/>
              </a:xfrm>
              <a:prstGeom prst="rect">
                <a:avLst/>
              </a:prstGeom>
              <a:solidFill>
                <a:srgbClr val="297E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2" name="Rectangle 530"/>
              <p:cNvSpPr>
                <a:spLocks noChangeArrowheads="1"/>
              </p:cNvSpPr>
              <p:nvPr/>
            </p:nvSpPr>
            <p:spPr bwMode="auto">
              <a:xfrm>
                <a:off x="5029" y="2184"/>
                <a:ext cx="6" cy="1087"/>
              </a:xfrm>
              <a:prstGeom prst="rect">
                <a:avLst/>
              </a:prstGeom>
              <a:solidFill>
                <a:srgbClr val="287A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3" name="Rectangle 531"/>
              <p:cNvSpPr>
                <a:spLocks noChangeArrowheads="1"/>
              </p:cNvSpPr>
              <p:nvPr/>
            </p:nvSpPr>
            <p:spPr bwMode="auto">
              <a:xfrm>
                <a:off x="5035" y="2184"/>
                <a:ext cx="6" cy="1087"/>
              </a:xfrm>
              <a:prstGeom prst="rect">
                <a:avLst/>
              </a:prstGeom>
              <a:solidFill>
                <a:srgbClr val="2776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4" name="Rectangle 532"/>
              <p:cNvSpPr>
                <a:spLocks noChangeArrowheads="1"/>
              </p:cNvSpPr>
              <p:nvPr/>
            </p:nvSpPr>
            <p:spPr bwMode="auto">
              <a:xfrm>
                <a:off x="5041" y="2184"/>
                <a:ext cx="7" cy="1087"/>
              </a:xfrm>
              <a:prstGeom prst="rect">
                <a:avLst/>
              </a:prstGeom>
              <a:solidFill>
                <a:srgbClr val="2571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5" name="Rectangle 533"/>
              <p:cNvSpPr>
                <a:spLocks noChangeArrowheads="1"/>
              </p:cNvSpPr>
              <p:nvPr/>
            </p:nvSpPr>
            <p:spPr bwMode="auto">
              <a:xfrm>
                <a:off x="5048" y="2184"/>
                <a:ext cx="6" cy="1087"/>
              </a:xfrm>
              <a:prstGeom prst="rect">
                <a:avLst/>
              </a:prstGeom>
              <a:solidFill>
                <a:srgbClr val="246D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6" name="Rectangle 534"/>
              <p:cNvSpPr>
                <a:spLocks noChangeArrowheads="1"/>
              </p:cNvSpPr>
              <p:nvPr/>
            </p:nvSpPr>
            <p:spPr bwMode="auto">
              <a:xfrm>
                <a:off x="5054" y="2184"/>
                <a:ext cx="7" cy="1087"/>
              </a:xfrm>
              <a:prstGeom prst="rect">
                <a:avLst/>
              </a:prstGeom>
              <a:solidFill>
                <a:srgbClr val="2269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7" name="Rectangle 535"/>
              <p:cNvSpPr>
                <a:spLocks noChangeArrowheads="1"/>
              </p:cNvSpPr>
              <p:nvPr/>
            </p:nvSpPr>
            <p:spPr bwMode="auto">
              <a:xfrm>
                <a:off x="5061" y="2184"/>
                <a:ext cx="6" cy="1087"/>
              </a:xfrm>
              <a:prstGeom prst="rect">
                <a:avLst/>
              </a:prstGeom>
              <a:solidFill>
                <a:srgbClr val="2165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8" name="Rectangle 536"/>
              <p:cNvSpPr>
                <a:spLocks noChangeArrowheads="1"/>
              </p:cNvSpPr>
              <p:nvPr/>
            </p:nvSpPr>
            <p:spPr bwMode="auto">
              <a:xfrm>
                <a:off x="5067" y="2184"/>
                <a:ext cx="6" cy="1087"/>
              </a:xfrm>
              <a:prstGeom prst="rect">
                <a:avLst/>
              </a:prstGeom>
              <a:solidFill>
                <a:srgbClr val="206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09" name="Rectangle 537"/>
              <p:cNvSpPr>
                <a:spLocks noChangeArrowheads="1"/>
              </p:cNvSpPr>
              <p:nvPr/>
            </p:nvSpPr>
            <p:spPr bwMode="auto">
              <a:xfrm>
                <a:off x="5073" y="2184"/>
                <a:ext cx="7" cy="1087"/>
              </a:xfrm>
              <a:prstGeom prst="rect">
                <a:avLst/>
              </a:prstGeom>
              <a:solidFill>
                <a:srgbClr val="1E5D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0" name="Rectangle 538"/>
              <p:cNvSpPr>
                <a:spLocks noChangeArrowheads="1"/>
              </p:cNvSpPr>
              <p:nvPr/>
            </p:nvSpPr>
            <p:spPr bwMode="auto">
              <a:xfrm>
                <a:off x="5080" y="2184"/>
                <a:ext cx="6" cy="1087"/>
              </a:xfrm>
              <a:prstGeom prst="rect">
                <a:avLst/>
              </a:prstGeom>
              <a:solidFill>
                <a:srgbClr val="1D59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1" name="Rectangle 539"/>
              <p:cNvSpPr>
                <a:spLocks noChangeArrowheads="1"/>
              </p:cNvSpPr>
              <p:nvPr/>
            </p:nvSpPr>
            <p:spPr bwMode="auto">
              <a:xfrm>
                <a:off x="5086" y="2184"/>
                <a:ext cx="7" cy="1087"/>
              </a:xfrm>
              <a:prstGeom prst="rect">
                <a:avLst/>
              </a:prstGeom>
              <a:solidFill>
                <a:srgbClr val="1C55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2" name="Rectangle 540"/>
              <p:cNvSpPr>
                <a:spLocks noChangeArrowheads="1"/>
              </p:cNvSpPr>
              <p:nvPr/>
            </p:nvSpPr>
            <p:spPr bwMode="auto">
              <a:xfrm>
                <a:off x="5093" y="2184"/>
                <a:ext cx="6" cy="1087"/>
              </a:xfrm>
              <a:prstGeom prst="rect">
                <a:avLst/>
              </a:prstGeom>
              <a:solidFill>
                <a:srgbClr val="1B52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3" name="Rectangle 541"/>
              <p:cNvSpPr>
                <a:spLocks noChangeArrowheads="1"/>
              </p:cNvSpPr>
              <p:nvPr/>
            </p:nvSpPr>
            <p:spPr bwMode="auto">
              <a:xfrm>
                <a:off x="5099" y="2184"/>
                <a:ext cx="6" cy="1087"/>
              </a:xfrm>
              <a:prstGeom prst="rect">
                <a:avLst/>
              </a:prstGeom>
              <a:solidFill>
                <a:srgbClr val="1A5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4" name="Rectangle 542"/>
              <p:cNvSpPr>
                <a:spLocks noChangeArrowheads="1"/>
              </p:cNvSpPr>
              <p:nvPr/>
            </p:nvSpPr>
            <p:spPr bwMode="auto">
              <a:xfrm>
                <a:off x="5105" y="2184"/>
                <a:ext cx="7" cy="1087"/>
              </a:xfrm>
              <a:prstGeom prst="rect">
                <a:avLst/>
              </a:prstGeom>
              <a:solidFill>
                <a:srgbClr val="194D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5" name="Rectangle 543"/>
              <p:cNvSpPr>
                <a:spLocks noChangeArrowheads="1"/>
              </p:cNvSpPr>
              <p:nvPr/>
            </p:nvSpPr>
            <p:spPr bwMode="auto">
              <a:xfrm>
                <a:off x="5112" y="2184"/>
                <a:ext cx="6" cy="1087"/>
              </a:xfrm>
              <a:prstGeom prst="rect">
                <a:avLst/>
              </a:prstGeom>
              <a:solidFill>
                <a:srgbClr val="184B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6" name="Rectangle 544"/>
              <p:cNvSpPr>
                <a:spLocks noChangeArrowheads="1"/>
              </p:cNvSpPr>
              <p:nvPr/>
            </p:nvSpPr>
            <p:spPr bwMode="auto">
              <a:xfrm>
                <a:off x="5118" y="2184"/>
                <a:ext cx="7" cy="1087"/>
              </a:xfrm>
              <a:prstGeom prst="rect">
                <a:avLst/>
              </a:prstGeom>
              <a:solidFill>
                <a:srgbClr val="184A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7" name="Rectangle 545"/>
              <p:cNvSpPr>
                <a:spLocks noChangeArrowheads="1"/>
              </p:cNvSpPr>
              <p:nvPr/>
            </p:nvSpPr>
            <p:spPr bwMode="auto">
              <a:xfrm>
                <a:off x="5125" y="2184"/>
                <a:ext cx="6" cy="1087"/>
              </a:xfrm>
              <a:prstGeom prst="rect">
                <a:avLst/>
              </a:prstGeom>
              <a:solidFill>
                <a:srgbClr val="1748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18" name="Rectangle 546"/>
              <p:cNvSpPr>
                <a:spLocks noChangeArrowheads="1"/>
              </p:cNvSpPr>
              <p:nvPr/>
            </p:nvSpPr>
            <p:spPr bwMode="auto">
              <a:xfrm>
                <a:off x="5131" y="2184"/>
                <a:ext cx="6" cy="1087"/>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220" name="Rectangle 548"/>
            <p:cNvSpPr>
              <a:spLocks noChangeArrowheads="1"/>
            </p:cNvSpPr>
            <p:nvPr/>
          </p:nvSpPr>
          <p:spPr bwMode="auto">
            <a:xfrm>
              <a:off x="4734" y="2184"/>
              <a:ext cx="403"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21" name="Line 549"/>
            <p:cNvSpPr>
              <a:spLocks noChangeShapeType="1"/>
            </p:cNvSpPr>
            <p:nvPr/>
          </p:nvSpPr>
          <p:spPr bwMode="auto">
            <a:xfrm>
              <a:off x="1011" y="1461"/>
              <a:ext cx="1" cy="18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2" name="Line 550"/>
            <p:cNvSpPr>
              <a:spLocks noChangeShapeType="1"/>
            </p:cNvSpPr>
            <p:nvPr/>
          </p:nvSpPr>
          <p:spPr bwMode="auto">
            <a:xfrm>
              <a:off x="960" y="3271"/>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3" name="Line 551"/>
            <p:cNvSpPr>
              <a:spLocks noChangeShapeType="1"/>
            </p:cNvSpPr>
            <p:nvPr/>
          </p:nvSpPr>
          <p:spPr bwMode="auto">
            <a:xfrm>
              <a:off x="960" y="2907"/>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4" name="Line 552"/>
            <p:cNvSpPr>
              <a:spLocks noChangeShapeType="1"/>
            </p:cNvSpPr>
            <p:nvPr/>
          </p:nvSpPr>
          <p:spPr bwMode="auto">
            <a:xfrm>
              <a:off x="960" y="2548"/>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5" name="Line 553"/>
            <p:cNvSpPr>
              <a:spLocks noChangeShapeType="1"/>
            </p:cNvSpPr>
            <p:nvPr/>
          </p:nvSpPr>
          <p:spPr bwMode="auto">
            <a:xfrm>
              <a:off x="960" y="2184"/>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6" name="Line 554"/>
            <p:cNvSpPr>
              <a:spLocks noChangeShapeType="1"/>
            </p:cNvSpPr>
            <p:nvPr/>
          </p:nvSpPr>
          <p:spPr bwMode="auto">
            <a:xfrm>
              <a:off x="960" y="1826"/>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7" name="Line 555"/>
            <p:cNvSpPr>
              <a:spLocks noChangeShapeType="1"/>
            </p:cNvSpPr>
            <p:nvPr/>
          </p:nvSpPr>
          <p:spPr bwMode="auto">
            <a:xfrm>
              <a:off x="960" y="1461"/>
              <a:ext cx="5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8" name="Line 556"/>
            <p:cNvSpPr>
              <a:spLocks noChangeShapeType="1"/>
            </p:cNvSpPr>
            <p:nvPr/>
          </p:nvSpPr>
          <p:spPr bwMode="auto">
            <a:xfrm>
              <a:off x="1011" y="3271"/>
              <a:ext cx="4427"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29" name="Line 557"/>
            <p:cNvSpPr>
              <a:spLocks noChangeShapeType="1"/>
            </p:cNvSpPr>
            <p:nvPr/>
          </p:nvSpPr>
          <p:spPr bwMode="auto">
            <a:xfrm flipV="1">
              <a:off x="1011" y="327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30" name="Line 558"/>
            <p:cNvSpPr>
              <a:spLocks noChangeShapeType="1"/>
            </p:cNvSpPr>
            <p:nvPr/>
          </p:nvSpPr>
          <p:spPr bwMode="auto">
            <a:xfrm flipV="1">
              <a:off x="3225" y="327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31" name="Line 559"/>
            <p:cNvSpPr>
              <a:spLocks noChangeShapeType="1"/>
            </p:cNvSpPr>
            <p:nvPr/>
          </p:nvSpPr>
          <p:spPr bwMode="auto">
            <a:xfrm flipV="1">
              <a:off x="5438" y="327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9232" name="Rectangle 560"/>
            <p:cNvSpPr>
              <a:spLocks noChangeArrowheads="1"/>
            </p:cNvSpPr>
            <p:nvPr/>
          </p:nvSpPr>
          <p:spPr bwMode="auto">
            <a:xfrm>
              <a:off x="1427" y="2555"/>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13</a:t>
              </a:r>
              <a:endParaRPr lang="en-US" sz="2000"/>
            </a:p>
          </p:txBody>
        </p:sp>
        <p:sp>
          <p:nvSpPr>
            <p:cNvPr id="3869233" name="Rectangle 561"/>
            <p:cNvSpPr>
              <a:spLocks noChangeArrowheads="1"/>
            </p:cNvSpPr>
            <p:nvPr/>
          </p:nvSpPr>
          <p:spPr bwMode="auto">
            <a:xfrm>
              <a:off x="3640" y="2555"/>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13</a:t>
              </a:r>
              <a:endParaRPr lang="en-US" sz="2000"/>
            </a:p>
          </p:txBody>
        </p:sp>
        <p:sp>
          <p:nvSpPr>
            <p:cNvPr id="3869234" name="Rectangle 562"/>
            <p:cNvSpPr>
              <a:spLocks noChangeArrowheads="1"/>
            </p:cNvSpPr>
            <p:nvPr/>
          </p:nvSpPr>
          <p:spPr bwMode="auto">
            <a:xfrm>
              <a:off x="1830" y="1832"/>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33</a:t>
              </a:r>
              <a:endParaRPr lang="en-US" sz="2000"/>
            </a:p>
          </p:txBody>
        </p:sp>
        <p:sp>
          <p:nvSpPr>
            <p:cNvPr id="3869235" name="Rectangle 563"/>
            <p:cNvSpPr>
              <a:spLocks noChangeArrowheads="1"/>
            </p:cNvSpPr>
            <p:nvPr/>
          </p:nvSpPr>
          <p:spPr bwMode="auto">
            <a:xfrm>
              <a:off x="4043" y="1832"/>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33</a:t>
              </a:r>
              <a:endParaRPr lang="en-US" sz="2000"/>
            </a:p>
          </p:txBody>
        </p:sp>
        <p:sp>
          <p:nvSpPr>
            <p:cNvPr id="3869236" name="Rectangle 564"/>
            <p:cNvSpPr>
              <a:spLocks noChangeArrowheads="1"/>
            </p:cNvSpPr>
            <p:nvPr/>
          </p:nvSpPr>
          <p:spPr bwMode="auto">
            <a:xfrm>
              <a:off x="2233" y="2017"/>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28</a:t>
              </a:r>
              <a:endParaRPr lang="en-US" sz="2000"/>
            </a:p>
          </p:txBody>
        </p:sp>
        <p:sp>
          <p:nvSpPr>
            <p:cNvPr id="3869237" name="Rectangle 565"/>
            <p:cNvSpPr>
              <a:spLocks noChangeArrowheads="1"/>
            </p:cNvSpPr>
            <p:nvPr/>
          </p:nvSpPr>
          <p:spPr bwMode="auto">
            <a:xfrm>
              <a:off x="4446" y="2017"/>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28</a:t>
              </a:r>
              <a:endParaRPr lang="en-US" sz="2000"/>
            </a:p>
          </p:txBody>
        </p:sp>
        <p:sp>
          <p:nvSpPr>
            <p:cNvPr id="3869238" name="Rectangle 566"/>
            <p:cNvSpPr>
              <a:spLocks noChangeArrowheads="1"/>
            </p:cNvSpPr>
            <p:nvPr/>
          </p:nvSpPr>
          <p:spPr bwMode="auto">
            <a:xfrm>
              <a:off x="4850" y="1941"/>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30</a:t>
              </a:r>
              <a:endParaRPr lang="en-US" sz="2000"/>
            </a:p>
          </p:txBody>
        </p:sp>
        <p:sp>
          <p:nvSpPr>
            <p:cNvPr id="3869239" name="Rectangle 567"/>
            <p:cNvSpPr>
              <a:spLocks noChangeArrowheads="1"/>
            </p:cNvSpPr>
            <p:nvPr/>
          </p:nvSpPr>
          <p:spPr bwMode="auto">
            <a:xfrm>
              <a:off x="2636" y="1941"/>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30</a:t>
              </a:r>
              <a:endParaRPr lang="en-US" sz="2000"/>
            </a:p>
          </p:txBody>
        </p:sp>
        <p:sp>
          <p:nvSpPr>
            <p:cNvPr id="3869240" name="Rectangle 568"/>
            <p:cNvSpPr>
              <a:spLocks noChangeArrowheads="1"/>
            </p:cNvSpPr>
            <p:nvPr/>
          </p:nvSpPr>
          <p:spPr bwMode="auto">
            <a:xfrm>
              <a:off x="800" y="3182"/>
              <a:ext cx="16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0</a:t>
              </a:r>
              <a:endParaRPr lang="en-US" sz="2000"/>
            </a:p>
          </p:txBody>
        </p:sp>
        <p:sp>
          <p:nvSpPr>
            <p:cNvPr id="3869241" name="Rectangle 569"/>
            <p:cNvSpPr>
              <a:spLocks noChangeArrowheads="1"/>
            </p:cNvSpPr>
            <p:nvPr/>
          </p:nvSpPr>
          <p:spPr bwMode="auto">
            <a:xfrm>
              <a:off x="717" y="2817"/>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10</a:t>
              </a:r>
              <a:endParaRPr lang="en-US" sz="2000"/>
            </a:p>
          </p:txBody>
        </p:sp>
        <p:sp>
          <p:nvSpPr>
            <p:cNvPr id="3869242" name="Rectangle 570"/>
            <p:cNvSpPr>
              <a:spLocks noChangeArrowheads="1"/>
            </p:cNvSpPr>
            <p:nvPr/>
          </p:nvSpPr>
          <p:spPr bwMode="auto">
            <a:xfrm>
              <a:off x="717" y="2459"/>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20</a:t>
              </a:r>
              <a:endParaRPr lang="en-US" sz="2000"/>
            </a:p>
          </p:txBody>
        </p:sp>
        <p:sp>
          <p:nvSpPr>
            <p:cNvPr id="3869243" name="Rectangle 571"/>
            <p:cNvSpPr>
              <a:spLocks noChangeArrowheads="1"/>
            </p:cNvSpPr>
            <p:nvPr/>
          </p:nvSpPr>
          <p:spPr bwMode="auto">
            <a:xfrm>
              <a:off x="717" y="2094"/>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30</a:t>
              </a:r>
              <a:endParaRPr lang="en-US" sz="2000"/>
            </a:p>
          </p:txBody>
        </p:sp>
        <p:sp>
          <p:nvSpPr>
            <p:cNvPr id="3869244" name="Rectangle 572"/>
            <p:cNvSpPr>
              <a:spLocks noChangeArrowheads="1"/>
            </p:cNvSpPr>
            <p:nvPr/>
          </p:nvSpPr>
          <p:spPr bwMode="auto">
            <a:xfrm>
              <a:off x="717" y="1736"/>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40</a:t>
              </a:r>
              <a:endParaRPr lang="en-US" sz="2000"/>
            </a:p>
          </p:txBody>
        </p:sp>
        <p:sp>
          <p:nvSpPr>
            <p:cNvPr id="3869245" name="Rectangle 573"/>
            <p:cNvSpPr>
              <a:spLocks noChangeArrowheads="1"/>
            </p:cNvSpPr>
            <p:nvPr/>
          </p:nvSpPr>
          <p:spPr bwMode="auto">
            <a:xfrm>
              <a:off x="717" y="1371"/>
              <a:ext cx="25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50</a:t>
              </a:r>
              <a:endParaRPr lang="en-US" sz="2000"/>
            </a:p>
          </p:txBody>
        </p:sp>
        <p:sp>
          <p:nvSpPr>
            <p:cNvPr id="3869246" name="Rectangle 574"/>
            <p:cNvSpPr>
              <a:spLocks noChangeArrowheads="1"/>
            </p:cNvSpPr>
            <p:nvPr/>
          </p:nvSpPr>
          <p:spPr bwMode="auto">
            <a:xfrm>
              <a:off x="1817" y="3418"/>
              <a:ext cx="71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Week 26</a:t>
              </a:r>
              <a:endParaRPr lang="en-US" sz="2000"/>
            </a:p>
          </p:txBody>
        </p:sp>
        <p:sp>
          <p:nvSpPr>
            <p:cNvPr id="3869247" name="Rectangle 575"/>
            <p:cNvSpPr>
              <a:spLocks noChangeArrowheads="1"/>
            </p:cNvSpPr>
            <p:nvPr/>
          </p:nvSpPr>
          <p:spPr bwMode="auto">
            <a:xfrm>
              <a:off x="3762" y="3418"/>
              <a:ext cx="126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FFFFFF"/>
                  </a:solidFill>
                </a:rPr>
                <a:t>Week 26 and 56</a:t>
              </a:r>
              <a:endParaRPr lang="en-US" sz="2000"/>
            </a:p>
          </p:txBody>
        </p:sp>
        <p:grpSp>
          <p:nvGrpSpPr>
            <p:cNvPr id="3869261" name="Group 589"/>
            <p:cNvGrpSpPr>
              <a:grpSpLocks/>
            </p:cNvGrpSpPr>
            <p:nvPr/>
          </p:nvGrpSpPr>
          <p:grpSpPr bwMode="auto">
            <a:xfrm>
              <a:off x="1088" y="1180"/>
              <a:ext cx="83" cy="83"/>
              <a:chOff x="1088" y="1180"/>
              <a:chExt cx="83" cy="83"/>
            </a:xfrm>
          </p:grpSpPr>
          <p:sp>
            <p:nvSpPr>
              <p:cNvPr id="3869248" name="Rectangle 576"/>
              <p:cNvSpPr>
                <a:spLocks noChangeArrowheads="1"/>
              </p:cNvSpPr>
              <p:nvPr/>
            </p:nvSpPr>
            <p:spPr bwMode="auto">
              <a:xfrm>
                <a:off x="1088" y="1180"/>
                <a:ext cx="6" cy="83"/>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49" name="Rectangle 577"/>
              <p:cNvSpPr>
                <a:spLocks noChangeArrowheads="1"/>
              </p:cNvSpPr>
              <p:nvPr/>
            </p:nvSpPr>
            <p:spPr bwMode="auto">
              <a:xfrm>
                <a:off x="1094" y="1180"/>
                <a:ext cx="7" cy="83"/>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0" name="Rectangle 578"/>
              <p:cNvSpPr>
                <a:spLocks noChangeArrowheads="1"/>
              </p:cNvSpPr>
              <p:nvPr/>
            </p:nvSpPr>
            <p:spPr bwMode="auto">
              <a:xfrm>
                <a:off x="1101" y="1180"/>
                <a:ext cx="6" cy="8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1" name="Rectangle 579"/>
              <p:cNvSpPr>
                <a:spLocks noChangeArrowheads="1"/>
              </p:cNvSpPr>
              <p:nvPr/>
            </p:nvSpPr>
            <p:spPr bwMode="auto">
              <a:xfrm>
                <a:off x="1107" y="1180"/>
                <a:ext cx="7" cy="8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2" name="Rectangle 580"/>
              <p:cNvSpPr>
                <a:spLocks noChangeArrowheads="1"/>
              </p:cNvSpPr>
              <p:nvPr/>
            </p:nvSpPr>
            <p:spPr bwMode="auto">
              <a:xfrm>
                <a:off x="1114" y="1180"/>
                <a:ext cx="6" cy="8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3" name="Rectangle 581"/>
              <p:cNvSpPr>
                <a:spLocks noChangeArrowheads="1"/>
              </p:cNvSpPr>
              <p:nvPr/>
            </p:nvSpPr>
            <p:spPr bwMode="auto">
              <a:xfrm>
                <a:off x="1120" y="1180"/>
                <a:ext cx="6" cy="8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4" name="Rectangle 582"/>
              <p:cNvSpPr>
                <a:spLocks noChangeArrowheads="1"/>
              </p:cNvSpPr>
              <p:nvPr/>
            </p:nvSpPr>
            <p:spPr bwMode="auto">
              <a:xfrm>
                <a:off x="1126" y="1180"/>
                <a:ext cx="7"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5" name="Rectangle 583"/>
              <p:cNvSpPr>
                <a:spLocks noChangeArrowheads="1"/>
              </p:cNvSpPr>
              <p:nvPr/>
            </p:nvSpPr>
            <p:spPr bwMode="auto">
              <a:xfrm>
                <a:off x="1133" y="1180"/>
                <a:ext cx="6" cy="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6" name="Rectangle 584"/>
              <p:cNvSpPr>
                <a:spLocks noChangeArrowheads="1"/>
              </p:cNvSpPr>
              <p:nvPr/>
            </p:nvSpPr>
            <p:spPr bwMode="auto">
              <a:xfrm>
                <a:off x="1139" y="1180"/>
                <a:ext cx="7" cy="8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7" name="Rectangle 585"/>
              <p:cNvSpPr>
                <a:spLocks noChangeArrowheads="1"/>
              </p:cNvSpPr>
              <p:nvPr/>
            </p:nvSpPr>
            <p:spPr bwMode="auto">
              <a:xfrm>
                <a:off x="1146" y="1180"/>
                <a:ext cx="6" cy="8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8" name="Rectangle 586"/>
              <p:cNvSpPr>
                <a:spLocks noChangeArrowheads="1"/>
              </p:cNvSpPr>
              <p:nvPr/>
            </p:nvSpPr>
            <p:spPr bwMode="auto">
              <a:xfrm>
                <a:off x="1152" y="1180"/>
                <a:ext cx="6" cy="8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59" name="Rectangle 587"/>
              <p:cNvSpPr>
                <a:spLocks noChangeArrowheads="1"/>
              </p:cNvSpPr>
              <p:nvPr/>
            </p:nvSpPr>
            <p:spPr bwMode="auto">
              <a:xfrm>
                <a:off x="1158" y="1180"/>
                <a:ext cx="7" cy="83"/>
              </a:xfrm>
              <a:prstGeom prst="rect">
                <a:avLst/>
              </a:prstGeom>
              <a:solidFill>
                <a:srgbClr val="8E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0" name="Rectangle 588"/>
              <p:cNvSpPr>
                <a:spLocks noChangeArrowheads="1"/>
              </p:cNvSpPr>
              <p:nvPr/>
            </p:nvSpPr>
            <p:spPr bwMode="auto">
              <a:xfrm>
                <a:off x="1165" y="1180"/>
                <a:ext cx="6" cy="8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262" name="Rectangle 590"/>
            <p:cNvSpPr>
              <a:spLocks noChangeArrowheads="1"/>
            </p:cNvSpPr>
            <p:nvPr/>
          </p:nvSpPr>
          <p:spPr bwMode="auto">
            <a:xfrm>
              <a:off x="1088" y="1180"/>
              <a:ext cx="9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3" name="Rectangle 591"/>
            <p:cNvSpPr>
              <a:spLocks noChangeArrowheads="1"/>
            </p:cNvSpPr>
            <p:nvPr/>
          </p:nvSpPr>
          <p:spPr bwMode="auto">
            <a:xfrm>
              <a:off x="1210" y="1141"/>
              <a:ext cx="35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PBO</a:t>
              </a:r>
              <a:endParaRPr lang="en-US" sz="2000"/>
            </a:p>
          </p:txBody>
        </p:sp>
        <p:grpSp>
          <p:nvGrpSpPr>
            <p:cNvPr id="3869277" name="Group 605"/>
            <p:cNvGrpSpPr>
              <a:grpSpLocks/>
            </p:cNvGrpSpPr>
            <p:nvPr/>
          </p:nvGrpSpPr>
          <p:grpSpPr bwMode="auto">
            <a:xfrm>
              <a:off x="1664" y="1180"/>
              <a:ext cx="83" cy="83"/>
              <a:chOff x="1664" y="1180"/>
              <a:chExt cx="83" cy="83"/>
            </a:xfrm>
          </p:grpSpPr>
          <p:sp>
            <p:nvSpPr>
              <p:cNvPr id="3869264" name="Rectangle 592"/>
              <p:cNvSpPr>
                <a:spLocks noChangeArrowheads="1"/>
              </p:cNvSpPr>
              <p:nvPr/>
            </p:nvSpPr>
            <p:spPr bwMode="auto">
              <a:xfrm>
                <a:off x="1664" y="1180"/>
                <a:ext cx="6" cy="83"/>
              </a:xfrm>
              <a:prstGeom prst="rect">
                <a:avLst/>
              </a:prstGeom>
              <a:solidFill>
                <a:srgbClr val="7A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5" name="Rectangle 593"/>
              <p:cNvSpPr>
                <a:spLocks noChangeArrowheads="1"/>
              </p:cNvSpPr>
              <p:nvPr/>
            </p:nvSpPr>
            <p:spPr bwMode="auto">
              <a:xfrm>
                <a:off x="1670" y="1180"/>
                <a:ext cx="7" cy="83"/>
              </a:xfrm>
              <a:prstGeom prst="rect">
                <a:avLst/>
              </a:prstGeom>
              <a:solidFill>
                <a:srgbClr val="8E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6" name="Rectangle 594"/>
              <p:cNvSpPr>
                <a:spLocks noChangeArrowheads="1"/>
              </p:cNvSpPr>
              <p:nvPr/>
            </p:nvSpPr>
            <p:spPr bwMode="auto">
              <a:xfrm>
                <a:off x="1677" y="1180"/>
                <a:ext cx="6" cy="83"/>
              </a:xfrm>
              <a:prstGeom prst="rect">
                <a:avLst/>
              </a:prstGeom>
              <a:solidFill>
                <a:srgbClr val="AD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7" name="Rectangle 595"/>
              <p:cNvSpPr>
                <a:spLocks noChangeArrowheads="1"/>
              </p:cNvSpPr>
              <p:nvPr/>
            </p:nvSpPr>
            <p:spPr bwMode="auto">
              <a:xfrm>
                <a:off x="1683" y="1180"/>
                <a:ext cx="6" cy="83"/>
              </a:xfrm>
              <a:prstGeom prst="rect">
                <a:avLst/>
              </a:prstGeom>
              <a:solidFill>
                <a:srgbClr val="CEC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8" name="Rectangle 596"/>
              <p:cNvSpPr>
                <a:spLocks noChangeArrowheads="1"/>
              </p:cNvSpPr>
              <p:nvPr/>
            </p:nvSpPr>
            <p:spPr bwMode="auto">
              <a:xfrm>
                <a:off x="1689" y="1180"/>
                <a:ext cx="7" cy="83"/>
              </a:xfrm>
              <a:prstGeom prst="rect">
                <a:avLst/>
              </a:prstGeom>
              <a:solidFill>
                <a:srgbClr val="E9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69" name="Rectangle 597"/>
              <p:cNvSpPr>
                <a:spLocks noChangeArrowheads="1"/>
              </p:cNvSpPr>
              <p:nvPr/>
            </p:nvSpPr>
            <p:spPr bwMode="auto">
              <a:xfrm>
                <a:off x="1696" y="1180"/>
                <a:ext cx="6" cy="83"/>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0" name="Rectangle 598"/>
              <p:cNvSpPr>
                <a:spLocks noChangeArrowheads="1"/>
              </p:cNvSpPr>
              <p:nvPr/>
            </p:nvSpPr>
            <p:spPr bwMode="auto">
              <a:xfrm>
                <a:off x="1702" y="1180"/>
                <a:ext cx="7"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1" name="Rectangle 599"/>
              <p:cNvSpPr>
                <a:spLocks noChangeArrowheads="1"/>
              </p:cNvSpPr>
              <p:nvPr/>
            </p:nvSpPr>
            <p:spPr bwMode="auto">
              <a:xfrm>
                <a:off x="1709" y="1180"/>
                <a:ext cx="6"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2" name="Rectangle 600"/>
              <p:cNvSpPr>
                <a:spLocks noChangeArrowheads="1"/>
              </p:cNvSpPr>
              <p:nvPr/>
            </p:nvSpPr>
            <p:spPr bwMode="auto">
              <a:xfrm>
                <a:off x="1715" y="1180"/>
                <a:ext cx="6" cy="83"/>
              </a:xfrm>
              <a:prstGeom prst="rect">
                <a:avLst/>
              </a:prstGeom>
              <a:solidFill>
                <a:srgbClr val="E9E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3" name="Rectangle 601"/>
              <p:cNvSpPr>
                <a:spLocks noChangeArrowheads="1"/>
              </p:cNvSpPr>
              <p:nvPr/>
            </p:nvSpPr>
            <p:spPr bwMode="auto">
              <a:xfrm>
                <a:off x="1721" y="1180"/>
                <a:ext cx="7" cy="83"/>
              </a:xfrm>
              <a:prstGeom prst="rect">
                <a:avLst/>
              </a:prstGeom>
              <a:solidFill>
                <a:srgbClr val="CEC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4" name="Rectangle 602"/>
              <p:cNvSpPr>
                <a:spLocks noChangeArrowheads="1"/>
              </p:cNvSpPr>
              <p:nvPr/>
            </p:nvSpPr>
            <p:spPr bwMode="auto">
              <a:xfrm>
                <a:off x="1728" y="1180"/>
                <a:ext cx="6" cy="83"/>
              </a:xfrm>
              <a:prstGeom prst="rect">
                <a:avLst/>
              </a:prstGeom>
              <a:solidFill>
                <a:srgbClr val="ADA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5" name="Rectangle 603"/>
              <p:cNvSpPr>
                <a:spLocks noChangeArrowheads="1"/>
              </p:cNvSpPr>
              <p:nvPr/>
            </p:nvSpPr>
            <p:spPr bwMode="auto">
              <a:xfrm>
                <a:off x="1734" y="1180"/>
                <a:ext cx="6" cy="83"/>
              </a:xfrm>
              <a:prstGeom prst="rect">
                <a:avLst/>
              </a:prstGeom>
              <a:solidFill>
                <a:srgbClr val="8E8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6" name="Rectangle 604"/>
              <p:cNvSpPr>
                <a:spLocks noChangeArrowheads="1"/>
              </p:cNvSpPr>
              <p:nvPr/>
            </p:nvSpPr>
            <p:spPr bwMode="auto">
              <a:xfrm>
                <a:off x="1740" y="1180"/>
                <a:ext cx="7" cy="83"/>
              </a:xfrm>
              <a:prstGeom prst="rect">
                <a:avLst/>
              </a:prstGeom>
              <a:solidFill>
                <a:srgbClr val="767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278" name="Rectangle 606"/>
            <p:cNvSpPr>
              <a:spLocks noChangeArrowheads="1"/>
            </p:cNvSpPr>
            <p:nvPr/>
          </p:nvSpPr>
          <p:spPr bwMode="auto">
            <a:xfrm>
              <a:off x="1664" y="1180"/>
              <a:ext cx="8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79" name="Rectangle 607"/>
            <p:cNvSpPr>
              <a:spLocks noChangeArrowheads="1"/>
            </p:cNvSpPr>
            <p:nvPr/>
          </p:nvSpPr>
          <p:spPr bwMode="auto">
            <a:xfrm>
              <a:off x="1785" y="1141"/>
              <a:ext cx="80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40 mg EOW</a:t>
              </a:r>
              <a:endParaRPr lang="en-US" sz="2000"/>
            </a:p>
          </p:txBody>
        </p:sp>
        <p:grpSp>
          <p:nvGrpSpPr>
            <p:cNvPr id="3869293" name="Group 621"/>
            <p:cNvGrpSpPr>
              <a:grpSpLocks/>
            </p:cNvGrpSpPr>
            <p:nvPr/>
          </p:nvGrpSpPr>
          <p:grpSpPr bwMode="auto">
            <a:xfrm>
              <a:off x="2713" y="1180"/>
              <a:ext cx="83" cy="83"/>
              <a:chOff x="2713" y="1180"/>
              <a:chExt cx="83" cy="83"/>
            </a:xfrm>
          </p:grpSpPr>
          <p:sp>
            <p:nvSpPr>
              <p:cNvPr id="3869280" name="Rectangle 608"/>
              <p:cNvSpPr>
                <a:spLocks noChangeArrowheads="1"/>
              </p:cNvSpPr>
              <p:nvPr/>
            </p:nvSpPr>
            <p:spPr bwMode="auto">
              <a:xfrm>
                <a:off x="2713" y="1180"/>
                <a:ext cx="6" cy="83"/>
              </a:xfrm>
              <a:prstGeom prst="rect">
                <a:avLst/>
              </a:prstGeom>
              <a:solidFill>
                <a:srgbClr val="00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1" name="Rectangle 609"/>
              <p:cNvSpPr>
                <a:spLocks noChangeArrowheads="1"/>
              </p:cNvSpPr>
              <p:nvPr/>
            </p:nvSpPr>
            <p:spPr bwMode="auto">
              <a:xfrm>
                <a:off x="2719" y="1180"/>
                <a:ext cx="7" cy="83"/>
              </a:xfrm>
              <a:prstGeom prst="rect">
                <a:avLst/>
              </a:prstGeom>
              <a:solidFill>
                <a:srgbClr val="00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2" name="Rectangle 610"/>
              <p:cNvSpPr>
                <a:spLocks noChangeArrowheads="1"/>
              </p:cNvSpPr>
              <p:nvPr/>
            </p:nvSpPr>
            <p:spPr bwMode="auto">
              <a:xfrm>
                <a:off x="2726" y="1180"/>
                <a:ext cx="6" cy="83"/>
              </a:xfrm>
              <a:prstGeom prst="rect">
                <a:avLst/>
              </a:prstGeom>
              <a:solidFill>
                <a:srgbClr val="00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3" name="Rectangle 611"/>
              <p:cNvSpPr>
                <a:spLocks noChangeArrowheads="1"/>
              </p:cNvSpPr>
              <p:nvPr/>
            </p:nvSpPr>
            <p:spPr bwMode="auto">
              <a:xfrm>
                <a:off x="2732" y="1180"/>
                <a:ext cx="6" cy="83"/>
              </a:xfrm>
              <a:prstGeom prst="rect">
                <a:avLst/>
              </a:prstGeom>
              <a:solidFill>
                <a:srgbClr val="0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4" name="Rectangle 612"/>
              <p:cNvSpPr>
                <a:spLocks noChangeArrowheads="1"/>
              </p:cNvSpPr>
              <p:nvPr/>
            </p:nvSpPr>
            <p:spPr bwMode="auto">
              <a:xfrm>
                <a:off x="2738" y="1180"/>
                <a:ext cx="7" cy="83"/>
              </a:xfrm>
              <a:prstGeom prst="rect">
                <a:avLst/>
              </a:prstGeom>
              <a:solidFill>
                <a:srgbClr val="00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5" name="Rectangle 613"/>
              <p:cNvSpPr>
                <a:spLocks noChangeArrowheads="1"/>
              </p:cNvSpPr>
              <p:nvPr/>
            </p:nvSpPr>
            <p:spPr bwMode="auto">
              <a:xfrm>
                <a:off x="2745" y="1180"/>
                <a:ext cx="6" cy="83"/>
              </a:xfrm>
              <a:prstGeom prst="rect">
                <a:avLst/>
              </a:prstGeom>
              <a:solidFill>
                <a:srgbClr val="00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6" name="Rectangle 614"/>
              <p:cNvSpPr>
                <a:spLocks noChangeArrowheads="1"/>
              </p:cNvSpPr>
              <p:nvPr/>
            </p:nvSpPr>
            <p:spPr bwMode="auto">
              <a:xfrm>
                <a:off x="2751" y="1180"/>
                <a:ext cx="7" cy="8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7" name="Rectangle 615"/>
              <p:cNvSpPr>
                <a:spLocks noChangeArrowheads="1"/>
              </p:cNvSpPr>
              <p:nvPr/>
            </p:nvSpPr>
            <p:spPr bwMode="auto">
              <a:xfrm>
                <a:off x="2758" y="1180"/>
                <a:ext cx="6" cy="8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8" name="Rectangle 616"/>
              <p:cNvSpPr>
                <a:spLocks noChangeArrowheads="1"/>
              </p:cNvSpPr>
              <p:nvPr/>
            </p:nvSpPr>
            <p:spPr bwMode="auto">
              <a:xfrm>
                <a:off x="2764" y="1180"/>
                <a:ext cx="6" cy="83"/>
              </a:xfrm>
              <a:prstGeom prst="rect">
                <a:avLst/>
              </a:prstGeom>
              <a:solidFill>
                <a:srgbClr val="00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89" name="Rectangle 617"/>
              <p:cNvSpPr>
                <a:spLocks noChangeArrowheads="1"/>
              </p:cNvSpPr>
              <p:nvPr/>
            </p:nvSpPr>
            <p:spPr bwMode="auto">
              <a:xfrm>
                <a:off x="2770" y="1180"/>
                <a:ext cx="7" cy="83"/>
              </a:xfrm>
              <a:prstGeom prst="rect">
                <a:avLst/>
              </a:prstGeom>
              <a:solidFill>
                <a:srgbClr val="0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0" name="Rectangle 618"/>
              <p:cNvSpPr>
                <a:spLocks noChangeArrowheads="1"/>
              </p:cNvSpPr>
              <p:nvPr/>
            </p:nvSpPr>
            <p:spPr bwMode="auto">
              <a:xfrm>
                <a:off x="2777" y="1180"/>
                <a:ext cx="6" cy="83"/>
              </a:xfrm>
              <a:prstGeom prst="rect">
                <a:avLst/>
              </a:prstGeom>
              <a:solidFill>
                <a:srgbClr val="00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1" name="Rectangle 619"/>
              <p:cNvSpPr>
                <a:spLocks noChangeArrowheads="1"/>
              </p:cNvSpPr>
              <p:nvPr/>
            </p:nvSpPr>
            <p:spPr bwMode="auto">
              <a:xfrm>
                <a:off x="2783" y="1180"/>
                <a:ext cx="7" cy="83"/>
              </a:xfrm>
              <a:prstGeom prst="rect">
                <a:avLst/>
              </a:prstGeom>
              <a:solidFill>
                <a:srgbClr val="008E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2" name="Rectangle 620"/>
              <p:cNvSpPr>
                <a:spLocks noChangeArrowheads="1"/>
              </p:cNvSpPr>
              <p:nvPr/>
            </p:nvSpPr>
            <p:spPr bwMode="auto">
              <a:xfrm>
                <a:off x="2790" y="1180"/>
                <a:ext cx="6" cy="83"/>
              </a:xfrm>
              <a:prstGeom prst="rect">
                <a:avLst/>
              </a:prstGeom>
              <a:solidFill>
                <a:srgbClr val="00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294" name="Rectangle 622"/>
            <p:cNvSpPr>
              <a:spLocks noChangeArrowheads="1"/>
            </p:cNvSpPr>
            <p:nvPr/>
          </p:nvSpPr>
          <p:spPr bwMode="auto">
            <a:xfrm>
              <a:off x="2713" y="1180"/>
              <a:ext cx="8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5" name="Rectangle 623"/>
            <p:cNvSpPr>
              <a:spLocks noChangeArrowheads="1"/>
            </p:cNvSpPr>
            <p:nvPr/>
          </p:nvSpPr>
          <p:spPr bwMode="auto">
            <a:xfrm>
              <a:off x="2834" y="1141"/>
              <a:ext cx="9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40 mg weekly</a:t>
              </a:r>
              <a:endParaRPr lang="en-US" sz="2000"/>
            </a:p>
          </p:txBody>
        </p:sp>
        <p:grpSp>
          <p:nvGrpSpPr>
            <p:cNvPr id="3869309" name="Group 637"/>
            <p:cNvGrpSpPr>
              <a:grpSpLocks/>
            </p:cNvGrpSpPr>
            <p:nvPr/>
          </p:nvGrpSpPr>
          <p:grpSpPr bwMode="auto">
            <a:xfrm>
              <a:off x="3864" y="1180"/>
              <a:ext cx="84" cy="83"/>
              <a:chOff x="3864" y="1180"/>
              <a:chExt cx="84" cy="83"/>
            </a:xfrm>
          </p:grpSpPr>
          <p:sp>
            <p:nvSpPr>
              <p:cNvPr id="3869296" name="Rectangle 624"/>
              <p:cNvSpPr>
                <a:spLocks noChangeArrowheads="1"/>
              </p:cNvSpPr>
              <p:nvPr/>
            </p:nvSpPr>
            <p:spPr bwMode="auto">
              <a:xfrm>
                <a:off x="3864" y="1180"/>
                <a:ext cx="7" cy="83"/>
              </a:xfrm>
              <a:prstGeom prst="rect">
                <a:avLst/>
              </a:prstGeom>
              <a:solidFill>
                <a:srgbClr val="1749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7" name="Rectangle 625"/>
              <p:cNvSpPr>
                <a:spLocks noChangeArrowheads="1"/>
              </p:cNvSpPr>
              <p:nvPr/>
            </p:nvSpPr>
            <p:spPr bwMode="auto">
              <a:xfrm>
                <a:off x="3871" y="1180"/>
                <a:ext cx="6" cy="83"/>
              </a:xfrm>
              <a:prstGeom prst="rect">
                <a:avLst/>
              </a:prstGeom>
              <a:solidFill>
                <a:srgbClr val="1C55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8" name="Rectangle 626"/>
              <p:cNvSpPr>
                <a:spLocks noChangeArrowheads="1"/>
              </p:cNvSpPr>
              <p:nvPr/>
            </p:nvSpPr>
            <p:spPr bwMode="auto">
              <a:xfrm>
                <a:off x="3877" y="1180"/>
                <a:ext cx="7" cy="83"/>
              </a:xfrm>
              <a:prstGeom prst="rect">
                <a:avLst/>
              </a:prstGeom>
              <a:solidFill>
                <a:srgbClr val="2267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299" name="Rectangle 627"/>
              <p:cNvSpPr>
                <a:spLocks noChangeArrowheads="1"/>
              </p:cNvSpPr>
              <p:nvPr/>
            </p:nvSpPr>
            <p:spPr bwMode="auto">
              <a:xfrm>
                <a:off x="3884" y="1180"/>
                <a:ext cx="6" cy="83"/>
              </a:xfrm>
              <a:prstGeom prst="rect">
                <a:avLst/>
              </a:prstGeom>
              <a:solidFill>
                <a:srgbClr val="297B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0" name="Rectangle 628"/>
              <p:cNvSpPr>
                <a:spLocks noChangeArrowheads="1"/>
              </p:cNvSpPr>
              <p:nvPr/>
            </p:nvSpPr>
            <p:spPr bwMode="auto">
              <a:xfrm>
                <a:off x="3890" y="1180"/>
                <a:ext cx="6" cy="83"/>
              </a:xfrm>
              <a:prstGeom prst="rect">
                <a:avLst/>
              </a:prstGeom>
              <a:solidFill>
                <a:srgbClr val="2E8C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1" name="Rectangle 629"/>
              <p:cNvSpPr>
                <a:spLocks noChangeArrowheads="1"/>
              </p:cNvSpPr>
              <p:nvPr/>
            </p:nvSpPr>
            <p:spPr bwMode="auto">
              <a:xfrm>
                <a:off x="3896" y="1180"/>
                <a:ext cx="7" cy="83"/>
              </a:xfrm>
              <a:prstGeom prst="rect">
                <a:avLst/>
              </a:prstGeom>
              <a:solidFill>
                <a:srgbClr val="3195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2" name="Rectangle 630"/>
              <p:cNvSpPr>
                <a:spLocks noChangeArrowheads="1"/>
              </p:cNvSpPr>
              <p:nvPr/>
            </p:nvSpPr>
            <p:spPr bwMode="auto">
              <a:xfrm>
                <a:off x="3903" y="1180"/>
                <a:ext cx="6" cy="8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3" name="Rectangle 631"/>
              <p:cNvSpPr>
                <a:spLocks noChangeArrowheads="1"/>
              </p:cNvSpPr>
              <p:nvPr/>
            </p:nvSpPr>
            <p:spPr bwMode="auto">
              <a:xfrm>
                <a:off x="3909" y="1180"/>
                <a:ext cx="7" cy="8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4" name="Rectangle 632"/>
              <p:cNvSpPr>
                <a:spLocks noChangeArrowheads="1"/>
              </p:cNvSpPr>
              <p:nvPr/>
            </p:nvSpPr>
            <p:spPr bwMode="auto">
              <a:xfrm>
                <a:off x="3916" y="1180"/>
                <a:ext cx="6" cy="83"/>
              </a:xfrm>
              <a:prstGeom prst="rect">
                <a:avLst/>
              </a:prstGeom>
              <a:solidFill>
                <a:srgbClr val="2E8C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5" name="Rectangle 633"/>
              <p:cNvSpPr>
                <a:spLocks noChangeArrowheads="1"/>
              </p:cNvSpPr>
              <p:nvPr/>
            </p:nvSpPr>
            <p:spPr bwMode="auto">
              <a:xfrm>
                <a:off x="3922" y="1180"/>
                <a:ext cx="6" cy="83"/>
              </a:xfrm>
              <a:prstGeom prst="rect">
                <a:avLst/>
              </a:prstGeom>
              <a:solidFill>
                <a:srgbClr val="297B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6" name="Rectangle 634"/>
              <p:cNvSpPr>
                <a:spLocks noChangeArrowheads="1"/>
              </p:cNvSpPr>
              <p:nvPr/>
            </p:nvSpPr>
            <p:spPr bwMode="auto">
              <a:xfrm>
                <a:off x="3928" y="1180"/>
                <a:ext cx="7" cy="83"/>
              </a:xfrm>
              <a:prstGeom prst="rect">
                <a:avLst/>
              </a:prstGeom>
              <a:solidFill>
                <a:srgbClr val="2267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7" name="Rectangle 635"/>
              <p:cNvSpPr>
                <a:spLocks noChangeArrowheads="1"/>
              </p:cNvSpPr>
              <p:nvPr/>
            </p:nvSpPr>
            <p:spPr bwMode="auto">
              <a:xfrm>
                <a:off x="3935" y="1180"/>
                <a:ext cx="6" cy="83"/>
              </a:xfrm>
              <a:prstGeom prst="rect">
                <a:avLst/>
              </a:prstGeom>
              <a:solidFill>
                <a:srgbClr val="1C55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08" name="Rectangle 636"/>
              <p:cNvSpPr>
                <a:spLocks noChangeArrowheads="1"/>
              </p:cNvSpPr>
              <p:nvPr/>
            </p:nvSpPr>
            <p:spPr bwMode="auto">
              <a:xfrm>
                <a:off x="3941" y="1180"/>
                <a:ext cx="7" cy="83"/>
              </a:xfrm>
              <a:prstGeom prst="rect">
                <a:avLst/>
              </a:prstGeom>
              <a:solidFill>
                <a:srgbClr val="1747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69310" name="Rectangle 638"/>
            <p:cNvSpPr>
              <a:spLocks noChangeArrowheads="1"/>
            </p:cNvSpPr>
            <p:nvPr/>
          </p:nvSpPr>
          <p:spPr bwMode="auto">
            <a:xfrm>
              <a:off x="3864" y="1180"/>
              <a:ext cx="9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69311" name="Rectangle 639"/>
            <p:cNvSpPr>
              <a:spLocks noChangeArrowheads="1"/>
            </p:cNvSpPr>
            <p:nvPr/>
          </p:nvSpPr>
          <p:spPr bwMode="auto">
            <a:xfrm>
              <a:off x="3986" y="1141"/>
              <a:ext cx="137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700" b="1">
                  <a:solidFill>
                    <a:srgbClr val="FFFFFF"/>
                  </a:solidFill>
                </a:rPr>
                <a:t>both HUMIRA groups</a:t>
              </a:r>
              <a:endParaRPr lang="en-US" sz="2000"/>
            </a:p>
          </p:txBody>
        </p:sp>
        <p:sp>
          <p:nvSpPr>
            <p:cNvPr id="3868676" name="Text Box 4"/>
            <p:cNvSpPr txBox="1">
              <a:spLocks noChangeArrowheads="1"/>
            </p:cNvSpPr>
            <p:nvPr/>
          </p:nvSpPr>
          <p:spPr bwMode="auto">
            <a:xfrm rot="-5400000">
              <a:off x="-667" y="2258"/>
              <a:ext cx="2267" cy="19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1" hangingPunct="1">
                <a:spcBef>
                  <a:spcPct val="50000"/>
                </a:spcBef>
                <a:spcAft>
                  <a:spcPct val="50000"/>
                </a:spcAft>
              </a:pPr>
              <a:r>
                <a:rPr lang="en-US" sz="2000"/>
                <a:t>Patients Completely Healed (%)</a:t>
              </a:r>
              <a:endParaRPr lang="en-US" sz="2000" baseline="30000">
                <a:cs typeface="Arial" pitchFamily="34" charset="0"/>
              </a:endParaRPr>
            </a:p>
          </p:txBody>
        </p:sp>
        <p:sp>
          <p:nvSpPr>
            <p:cNvPr id="3868677" name="Text Box 5"/>
            <p:cNvSpPr txBox="1">
              <a:spLocks noChangeArrowheads="1"/>
            </p:cNvSpPr>
            <p:nvPr/>
          </p:nvSpPr>
          <p:spPr bwMode="auto">
            <a:xfrm>
              <a:off x="1335" y="3064"/>
              <a:ext cx="333"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6/47</a:t>
              </a:r>
            </a:p>
          </p:txBody>
        </p:sp>
        <p:sp>
          <p:nvSpPr>
            <p:cNvPr id="3868678" name="Text Box 6"/>
            <p:cNvSpPr txBox="1">
              <a:spLocks noChangeArrowheads="1"/>
            </p:cNvSpPr>
            <p:nvPr/>
          </p:nvSpPr>
          <p:spPr bwMode="auto">
            <a:xfrm>
              <a:off x="1688" y="3075"/>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10/30</a:t>
              </a:r>
            </a:p>
          </p:txBody>
        </p:sp>
        <p:sp>
          <p:nvSpPr>
            <p:cNvPr id="3868679" name="Text Box 7"/>
            <p:cNvSpPr txBox="1">
              <a:spLocks noChangeArrowheads="1"/>
            </p:cNvSpPr>
            <p:nvPr/>
          </p:nvSpPr>
          <p:spPr bwMode="auto">
            <a:xfrm>
              <a:off x="2116" y="3074"/>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11/40</a:t>
              </a:r>
            </a:p>
          </p:txBody>
        </p:sp>
        <p:sp>
          <p:nvSpPr>
            <p:cNvPr id="3868680" name="Text Box 8"/>
            <p:cNvSpPr txBox="1">
              <a:spLocks noChangeArrowheads="1"/>
            </p:cNvSpPr>
            <p:nvPr/>
          </p:nvSpPr>
          <p:spPr bwMode="auto">
            <a:xfrm>
              <a:off x="2508" y="3079"/>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t>21/70</a:t>
              </a:r>
            </a:p>
          </p:txBody>
        </p:sp>
        <p:sp>
          <p:nvSpPr>
            <p:cNvPr id="3868685" name="Text Box 13"/>
            <p:cNvSpPr txBox="1">
              <a:spLocks noChangeArrowheads="1"/>
            </p:cNvSpPr>
            <p:nvPr/>
          </p:nvSpPr>
          <p:spPr bwMode="auto">
            <a:xfrm>
              <a:off x="3563" y="3064"/>
              <a:ext cx="333"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6/47</a:t>
              </a:r>
            </a:p>
          </p:txBody>
        </p:sp>
        <p:sp>
          <p:nvSpPr>
            <p:cNvPr id="3868686" name="Text Box 14"/>
            <p:cNvSpPr txBox="1">
              <a:spLocks noChangeArrowheads="1"/>
            </p:cNvSpPr>
            <p:nvPr/>
          </p:nvSpPr>
          <p:spPr bwMode="auto">
            <a:xfrm>
              <a:off x="3916" y="3075"/>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10/30</a:t>
              </a:r>
            </a:p>
          </p:txBody>
        </p:sp>
        <p:sp>
          <p:nvSpPr>
            <p:cNvPr id="3868687" name="Text Box 15"/>
            <p:cNvSpPr txBox="1">
              <a:spLocks noChangeArrowheads="1"/>
            </p:cNvSpPr>
            <p:nvPr/>
          </p:nvSpPr>
          <p:spPr bwMode="auto">
            <a:xfrm>
              <a:off x="4329" y="3074"/>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solidFill>
                    <a:schemeClr val="bg2"/>
                  </a:solidFill>
                </a:rPr>
                <a:t>11/40</a:t>
              </a:r>
            </a:p>
          </p:txBody>
        </p:sp>
        <p:sp>
          <p:nvSpPr>
            <p:cNvPr id="3868688" name="Text Box 16"/>
            <p:cNvSpPr txBox="1">
              <a:spLocks noChangeArrowheads="1"/>
            </p:cNvSpPr>
            <p:nvPr/>
          </p:nvSpPr>
          <p:spPr bwMode="auto">
            <a:xfrm>
              <a:off x="4739" y="3079"/>
              <a:ext cx="395"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400" b="1"/>
                <a:t>21/70</a:t>
              </a:r>
            </a:p>
          </p:txBody>
        </p:sp>
        <p:sp>
          <p:nvSpPr>
            <p:cNvPr id="3868690" name="Line 18"/>
            <p:cNvSpPr>
              <a:spLocks noChangeShapeType="1"/>
            </p:cNvSpPr>
            <p:nvPr/>
          </p:nvSpPr>
          <p:spPr bwMode="auto">
            <a:xfrm>
              <a:off x="4417" y="3587"/>
              <a:ext cx="2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8691" name="Line 19"/>
            <p:cNvSpPr>
              <a:spLocks noChangeShapeType="1"/>
            </p:cNvSpPr>
            <p:nvPr/>
          </p:nvSpPr>
          <p:spPr bwMode="auto">
            <a:xfrm flipV="1">
              <a:off x="1580" y="1731"/>
              <a:ext cx="0" cy="6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2" name="Line 20"/>
            <p:cNvSpPr>
              <a:spLocks noChangeShapeType="1"/>
            </p:cNvSpPr>
            <p:nvPr/>
          </p:nvSpPr>
          <p:spPr bwMode="auto">
            <a:xfrm>
              <a:off x="1580" y="1727"/>
              <a:ext cx="11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3" name="Line 21"/>
            <p:cNvSpPr>
              <a:spLocks noChangeShapeType="1"/>
            </p:cNvSpPr>
            <p:nvPr/>
          </p:nvSpPr>
          <p:spPr bwMode="auto">
            <a:xfrm>
              <a:off x="2704" y="1728"/>
              <a:ext cx="0" cy="1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4" name="Text Box 22"/>
            <p:cNvSpPr txBox="1">
              <a:spLocks noChangeArrowheads="1"/>
            </p:cNvSpPr>
            <p:nvPr/>
          </p:nvSpPr>
          <p:spPr bwMode="auto">
            <a:xfrm>
              <a:off x="2149" y="1554"/>
              <a:ext cx="648" cy="15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spcBef>
                  <a:spcPct val="50000"/>
                </a:spcBef>
                <a:spcAft>
                  <a:spcPct val="50000"/>
                </a:spcAft>
              </a:pPr>
              <a:r>
                <a:rPr lang="en-US" sz="1600"/>
                <a:t>p= 0.043</a:t>
              </a:r>
            </a:p>
          </p:txBody>
        </p:sp>
        <p:sp>
          <p:nvSpPr>
            <p:cNvPr id="3868695" name="Line 23"/>
            <p:cNvSpPr>
              <a:spLocks noChangeShapeType="1"/>
            </p:cNvSpPr>
            <p:nvPr/>
          </p:nvSpPr>
          <p:spPr bwMode="auto">
            <a:xfrm flipV="1">
              <a:off x="3796" y="1727"/>
              <a:ext cx="0" cy="6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6" name="Line 24"/>
            <p:cNvSpPr>
              <a:spLocks noChangeShapeType="1"/>
            </p:cNvSpPr>
            <p:nvPr/>
          </p:nvSpPr>
          <p:spPr bwMode="auto">
            <a:xfrm>
              <a:off x="3796" y="1723"/>
              <a:ext cx="11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7" name="Line 25"/>
            <p:cNvSpPr>
              <a:spLocks noChangeShapeType="1"/>
            </p:cNvSpPr>
            <p:nvPr/>
          </p:nvSpPr>
          <p:spPr bwMode="auto">
            <a:xfrm>
              <a:off x="4920" y="1724"/>
              <a:ext cx="0" cy="1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868698" name="Text Box 26"/>
            <p:cNvSpPr txBox="1">
              <a:spLocks noChangeArrowheads="1"/>
            </p:cNvSpPr>
            <p:nvPr/>
          </p:nvSpPr>
          <p:spPr bwMode="auto">
            <a:xfrm>
              <a:off x="4365" y="1550"/>
              <a:ext cx="648" cy="15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spcBef>
                  <a:spcPct val="50000"/>
                </a:spcBef>
                <a:spcAft>
                  <a:spcPct val="50000"/>
                </a:spcAft>
              </a:pPr>
              <a:r>
                <a:rPr lang="en-US" sz="1600"/>
                <a:t>p= 0.043</a:t>
              </a:r>
            </a:p>
          </p:txBody>
        </p:sp>
      </p:grpSp>
      <p:sp>
        <p:nvSpPr>
          <p:cNvPr id="3868699" name="Rectangle 27"/>
          <p:cNvSpPr>
            <a:spLocks noChangeArrowheads="1"/>
          </p:cNvSpPr>
          <p:nvPr/>
        </p:nvSpPr>
        <p:spPr bwMode="auto">
          <a:xfrm>
            <a:off x="1238080" y="6478368"/>
            <a:ext cx="45834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nchor="ctr">
            <a:spAutoFit/>
          </a:bodyPr>
          <a:lstStyle/>
          <a:p>
            <a:pPr eaLnBrk="1" hangingPunct="1"/>
            <a:r>
              <a:rPr lang="fr-FR" sz="1400" b="1" i="1" dirty="0" err="1" smtClean="0">
                <a:effectLst>
                  <a:outerShdw blurRad="38100" dist="38100" dir="2700000" algn="tl">
                    <a:srgbClr val="000000"/>
                  </a:outerShdw>
                </a:effectLst>
              </a:rPr>
              <a:t>Gastroenterology</a:t>
            </a:r>
            <a:r>
              <a:rPr lang="fr-FR" sz="1400" b="1" i="1" dirty="0" smtClean="0">
                <a:effectLst>
                  <a:outerShdw blurRad="38100" dist="38100" dir="2700000" algn="tl">
                    <a:srgbClr val="000000"/>
                  </a:outerShdw>
                </a:effectLst>
              </a:rPr>
              <a:t> 132: 52, </a:t>
            </a:r>
            <a:r>
              <a:rPr lang="fr-FR" sz="1400" b="1" dirty="0" smtClean="0">
                <a:effectLst>
                  <a:outerShdw blurRad="38100" dist="38100" dir="2700000" algn="tl">
                    <a:srgbClr val="000000"/>
                  </a:outerShdw>
                </a:effectLst>
              </a:rPr>
              <a:t> 2007</a:t>
            </a:r>
            <a:endParaRPr lang="en-US" sz="1400" b="1" dirty="0">
              <a:effectLst>
                <a:outerShdw blurRad="38100" dist="38100" dir="2700000" algn="tl">
                  <a:srgbClr val="000000"/>
                </a:outerShdw>
              </a:effectLst>
            </a:endParaRPr>
          </a:p>
        </p:txBody>
      </p:sp>
      <p:sp>
        <p:nvSpPr>
          <p:cNvPr id="3868700" name="Text Box 28"/>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CHARM</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9730" name="Rectangle 2"/>
          <p:cNvSpPr>
            <a:spLocks noChangeArrowheads="1"/>
          </p:cNvSpPr>
          <p:nvPr/>
        </p:nvSpPr>
        <p:spPr bwMode="auto">
          <a:xfrm>
            <a:off x="304800" y="3200400"/>
            <a:ext cx="854551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eaLnBrk="1" hangingPunct="1">
              <a:lnSpc>
                <a:spcPct val="105000"/>
              </a:lnSpc>
            </a:pPr>
            <a:r>
              <a:rPr lang="en-US" sz="4600" dirty="0">
                <a:solidFill>
                  <a:schemeClr val="tx2"/>
                </a:solidFill>
                <a:effectLst>
                  <a:outerShdw blurRad="38100" dist="38100" dir="2700000" algn="tl">
                    <a:srgbClr val="000000"/>
                  </a:outerShdw>
                </a:effectLst>
                <a:cs typeface="Times New Roman" pitchFamily="18" charset="0"/>
              </a:rPr>
              <a:t>Phase III Study of HUMIRA Maintenance of Remission in Anti-TNF Naïve Patients</a:t>
            </a:r>
          </a:p>
        </p:txBody>
      </p:sp>
      <p:sp>
        <p:nvSpPr>
          <p:cNvPr id="3529731" name="Rectangle 3"/>
          <p:cNvSpPr>
            <a:spLocks noGrp="1" noChangeArrowheads="1"/>
          </p:cNvSpPr>
          <p:nvPr>
            <p:ph type="ctrTitle"/>
          </p:nvPr>
        </p:nvSpPr>
        <p:spPr>
          <a:xfrm>
            <a:off x="271463" y="976313"/>
            <a:ext cx="8545512" cy="1365250"/>
          </a:xfrm>
        </p:spPr>
        <p:txBody>
          <a:bodyPr/>
          <a:lstStyle/>
          <a:p>
            <a:r>
              <a:rPr lang="en-US" smtClean="0"/>
              <a:t>CLASSIC II (M02-433)</a:t>
            </a:r>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386" name="Rectangle 2"/>
          <p:cNvSpPr>
            <a:spLocks noGrp="1" noChangeArrowheads="1"/>
          </p:cNvSpPr>
          <p:nvPr>
            <p:ph type="title"/>
          </p:nvPr>
        </p:nvSpPr>
        <p:spPr/>
        <p:txBody>
          <a:bodyPr/>
          <a:lstStyle/>
          <a:p>
            <a:r>
              <a:rPr lang="en-US" sz="3200"/>
              <a:t>Randomized Cohort:</a:t>
            </a:r>
            <a:br>
              <a:rPr lang="en-US" sz="3200"/>
            </a:br>
            <a:r>
              <a:rPr lang="en-US" sz="3200"/>
              <a:t>Clinical Remission (CDAI&lt;150)</a:t>
            </a:r>
          </a:p>
        </p:txBody>
      </p:sp>
      <p:graphicFrame>
        <p:nvGraphicFramePr>
          <p:cNvPr id="2704387" name="Object 3"/>
          <p:cNvGraphicFramePr>
            <a:graphicFrameLocks noGrp="1" noChangeAspect="1"/>
          </p:cNvGraphicFramePr>
          <p:nvPr>
            <p:ph idx="1"/>
            <p:extLst>
              <p:ext uri="{D42A27DB-BD31-4B8C-83A1-F6EECF244321}">
                <p14:modId xmlns:p14="http://schemas.microsoft.com/office/powerpoint/2010/main" val="237419840"/>
              </p:ext>
            </p:extLst>
          </p:nvPr>
        </p:nvGraphicFramePr>
        <p:xfrm>
          <a:off x="425903" y="1682977"/>
          <a:ext cx="8345488" cy="4816475"/>
        </p:xfrm>
        <a:graphic>
          <a:graphicData uri="http://schemas.openxmlformats.org/presentationml/2006/ole">
            <mc:AlternateContent xmlns:mc="http://schemas.openxmlformats.org/markup-compatibility/2006">
              <mc:Choice xmlns:v="urn:schemas-microsoft-com:vml" Requires="v">
                <p:oleObj spid="_x0000_s2704631" name="Chart" r:id="rId4" imgW="8084677" imgH="4670917" progId="MSGraph.Chart.8">
                  <p:embed followColorScheme="full"/>
                </p:oleObj>
              </mc:Choice>
              <mc:Fallback>
                <p:oleObj name="Chart" r:id="rId4" imgW="8084677" imgH="4670917" progId="MSGraph.Chart.8">
                  <p:embed followColorScheme="full"/>
                  <p:pic>
                    <p:nvPicPr>
                      <p:cNvPr id="0" name="Picture 15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03" y="1682977"/>
                        <a:ext cx="83454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704388" name="Rectangle 4"/>
          <p:cNvSpPr>
            <a:spLocks noChangeArrowheads="1"/>
          </p:cNvSpPr>
          <p:nvPr/>
        </p:nvSpPr>
        <p:spPr bwMode="auto">
          <a:xfrm>
            <a:off x="150813" y="5768975"/>
            <a:ext cx="3100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LOCF; ITT population, n=55	</a:t>
            </a:r>
          </a:p>
          <a:p>
            <a:r>
              <a:rPr lang="en-US" sz="1400"/>
              <a:t>*p&lt;0.05 versus placebo</a:t>
            </a:r>
          </a:p>
        </p:txBody>
      </p:sp>
      <p:sp>
        <p:nvSpPr>
          <p:cNvPr id="2704390" name="Text Box 6"/>
          <p:cNvSpPr txBox="1">
            <a:spLocks noChangeArrowheads="1"/>
          </p:cNvSpPr>
          <p:nvPr/>
        </p:nvSpPr>
        <p:spPr bwMode="auto">
          <a:xfrm>
            <a:off x="7948613" y="2659063"/>
            <a:ext cx="2825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2000"/>
              <a:t>*</a:t>
            </a:r>
          </a:p>
        </p:txBody>
      </p:sp>
      <p:sp>
        <p:nvSpPr>
          <p:cNvPr id="2704396" name="Text Box 12"/>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CLASSIC II</a:t>
            </a:r>
          </a:p>
        </p:txBody>
      </p:sp>
      <p:sp>
        <p:nvSpPr>
          <p:cNvPr id="2704397" name="Rectangle 13"/>
          <p:cNvSpPr>
            <a:spLocks noChangeArrowheads="1"/>
          </p:cNvSpPr>
          <p:nvPr/>
        </p:nvSpPr>
        <p:spPr bwMode="auto">
          <a:xfrm>
            <a:off x="1314222" y="6366896"/>
            <a:ext cx="48609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i="1" dirty="0" smtClean="0">
                <a:cs typeface="Times New Roman" pitchFamily="18" charset="0"/>
              </a:rPr>
              <a:t>Gut</a:t>
            </a:r>
            <a:r>
              <a:rPr lang="en-US" sz="1600" dirty="0" smtClean="0">
                <a:cs typeface="Times New Roman" pitchFamily="18" charset="0"/>
              </a:rPr>
              <a:t>  98: 365, </a:t>
            </a:r>
            <a:r>
              <a:rPr lang="en-US" sz="1600" dirty="0">
                <a:cs typeface="Times New Roman" pitchFamily="18" charset="0"/>
              </a:rPr>
              <a:t>2007 </a:t>
            </a:r>
            <a:endParaRPr lang="en-US" sz="1600"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3746" name="Rectangle 2"/>
          <p:cNvSpPr>
            <a:spLocks noChangeArrowheads="1"/>
          </p:cNvSpPr>
          <p:nvPr/>
        </p:nvSpPr>
        <p:spPr bwMode="auto">
          <a:xfrm>
            <a:off x="304800" y="1900238"/>
            <a:ext cx="854551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pPr algn="ctr" eaLnBrk="1" hangingPunct="1">
              <a:lnSpc>
                <a:spcPct val="105000"/>
              </a:lnSpc>
            </a:pPr>
            <a:r>
              <a:rPr lang="en-US" sz="4800" dirty="0">
                <a:solidFill>
                  <a:schemeClr val="tx2"/>
                </a:solidFill>
                <a:effectLst>
                  <a:outerShdw blurRad="38100" dist="38100" dir="2700000" algn="tl">
                    <a:srgbClr val="000000"/>
                  </a:outerShdw>
                </a:effectLst>
                <a:latin typeface="Tahoma" pitchFamily="34" charset="0"/>
              </a:rPr>
              <a:t/>
            </a:r>
            <a:br>
              <a:rPr lang="en-US" sz="4800" dirty="0">
                <a:solidFill>
                  <a:schemeClr val="tx2"/>
                </a:solidFill>
                <a:effectLst>
                  <a:outerShdw blurRad="38100" dist="38100" dir="2700000" algn="tl">
                    <a:srgbClr val="000000"/>
                  </a:outerShdw>
                </a:effectLst>
                <a:latin typeface="Tahoma" pitchFamily="34" charset="0"/>
              </a:rPr>
            </a:br>
            <a:r>
              <a:rPr lang="en-US" sz="3600" b="1" u="sng" dirty="0">
                <a:solidFill>
                  <a:schemeClr val="tx2"/>
                </a:solidFill>
                <a:effectLst>
                  <a:outerShdw blurRad="38100" dist="38100" dir="2700000" algn="tl">
                    <a:srgbClr val="000000"/>
                  </a:outerShdw>
                </a:effectLst>
                <a:cs typeface="Times New Roman" pitchFamily="18" charset="0"/>
              </a:rPr>
              <a:t>G</a:t>
            </a:r>
            <a:r>
              <a:rPr lang="en-US" sz="3600" b="1" dirty="0">
                <a:effectLst>
                  <a:outerShdw blurRad="38100" dist="38100" dir="2700000" algn="tl">
                    <a:srgbClr val="000000"/>
                  </a:outerShdw>
                </a:effectLst>
                <a:cs typeface="Times New Roman" pitchFamily="18" charset="0"/>
              </a:rPr>
              <a:t>auging </a:t>
            </a:r>
            <a:r>
              <a:rPr lang="en-US" sz="3600" b="1" u="sng" dirty="0" err="1">
                <a:solidFill>
                  <a:schemeClr val="tx2"/>
                </a:solidFill>
                <a:effectLst>
                  <a:outerShdw blurRad="38100" dist="38100" dir="2700000" algn="tl">
                    <a:srgbClr val="000000"/>
                  </a:outerShdw>
                </a:effectLst>
                <a:cs typeface="Times New Roman" pitchFamily="18" charset="0"/>
              </a:rPr>
              <a:t>A</a:t>
            </a:r>
            <a:r>
              <a:rPr lang="en-US" sz="3600" b="1" dirty="0" err="1">
                <a:effectLst>
                  <a:outerShdw blurRad="38100" dist="38100" dir="2700000" algn="tl">
                    <a:srgbClr val="000000"/>
                  </a:outerShdw>
                </a:effectLst>
                <a:cs typeface="Times New Roman" pitchFamily="18" charset="0"/>
              </a:rPr>
              <a:t>dalimumab</a:t>
            </a:r>
            <a:r>
              <a:rPr lang="en-US" sz="3600" b="1" dirty="0">
                <a:effectLst>
                  <a:outerShdw blurRad="38100" dist="38100" dir="2700000" algn="tl">
                    <a:srgbClr val="000000"/>
                  </a:outerShdw>
                </a:effectLst>
                <a:cs typeface="Times New Roman" pitchFamily="18" charset="0"/>
              </a:rPr>
              <a:t> Efficacy in</a:t>
            </a:r>
            <a:r>
              <a:rPr lang="en-US" sz="3600" dirty="0">
                <a:solidFill>
                  <a:schemeClr val="tx2"/>
                </a:solidFill>
                <a:effectLst>
                  <a:outerShdw blurRad="38100" dist="38100" dir="2700000" algn="tl">
                    <a:srgbClr val="000000"/>
                  </a:outerShdw>
                </a:effectLst>
                <a:cs typeface="Times New Roman" pitchFamily="18" charset="0"/>
              </a:rPr>
              <a:t> </a:t>
            </a:r>
            <a:r>
              <a:rPr lang="en-US" sz="3600" b="1" u="sng" dirty="0">
                <a:solidFill>
                  <a:schemeClr val="tx2"/>
                </a:solidFill>
                <a:effectLst>
                  <a:outerShdw blurRad="38100" dist="38100" dir="2700000" algn="tl">
                    <a:srgbClr val="000000"/>
                  </a:outerShdw>
                </a:effectLst>
                <a:cs typeface="Times New Roman" pitchFamily="18" charset="0"/>
              </a:rPr>
              <a:t>I</a:t>
            </a:r>
            <a:r>
              <a:rPr lang="en-US" sz="3600" b="1" dirty="0">
                <a:effectLst>
                  <a:outerShdw blurRad="38100" dist="38100" dir="2700000" algn="tl">
                    <a:srgbClr val="000000"/>
                  </a:outerShdw>
                </a:effectLst>
                <a:cs typeface="Times New Roman" pitchFamily="18" charset="0"/>
              </a:rPr>
              <a:t>nfliximab</a:t>
            </a:r>
            <a:r>
              <a:rPr lang="en-US" sz="3600" dirty="0">
                <a:effectLst>
                  <a:outerShdw blurRad="38100" dist="38100" dir="2700000" algn="tl">
                    <a:srgbClr val="000000"/>
                  </a:outerShdw>
                </a:effectLst>
                <a:cs typeface="Times New Roman" pitchFamily="18" charset="0"/>
              </a:rPr>
              <a:t> </a:t>
            </a:r>
            <a:r>
              <a:rPr lang="en-US" sz="3600" b="1" u="sng" dirty="0">
                <a:solidFill>
                  <a:schemeClr val="tx2"/>
                </a:solidFill>
                <a:effectLst>
                  <a:outerShdw blurRad="38100" dist="38100" dir="2700000" algn="tl">
                    <a:srgbClr val="000000"/>
                  </a:outerShdw>
                </a:effectLst>
                <a:cs typeface="Times New Roman" pitchFamily="18" charset="0"/>
              </a:rPr>
              <a:t>N</a:t>
            </a:r>
            <a:r>
              <a:rPr lang="en-US" sz="3600" b="1" dirty="0">
                <a:effectLst>
                  <a:outerShdw blurRad="38100" dist="38100" dir="2700000" algn="tl">
                    <a:srgbClr val="000000"/>
                  </a:outerShdw>
                </a:effectLst>
                <a:cs typeface="Times New Roman" pitchFamily="18" charset="0"/>
              </a:rPr>
              <a:t>on-Responders</a:t>
            </a:r>
            <a:r>
              <a:rPr lang="en-US" sz="3600" dirty="0">
                <a:solidFill>
                  <a:schemeClr val="tx2"/>
                </a:solidFill>
                <a:effectLst>
                  <a:outerShdw blurRad="38100" dist="38100" dir="2700000" algn="tl">
                    <a:srgbClr val="000000"/>
                  </a:outerShdw>
                </a:effectLst>
                <a:cs typeface="Times New Roman" pitchFamily="18" charset="0"/>
              </a:rPr>
              <a:t>    </a:t>
            </a:r>
            <a:br>
              <a:rPr lang="en-US" sz="3600" dirty="0">
                <a:solidFill>
                  <a:schemeClr val="tx2"/>
                </a:solidFill>
                <a:effectLst>
                  <a:outerShdw blurRad="38100" dist="38100" dir="2700000" algn="tl">
                    <a:srgbClr val="000000"/>
                  </a:outerShdw>
                </a:effectLst>
                <a:cs typeface="Times New Roman" pitchFamily="18" charset="0"/>
              </a:rPr>
            </a:br>
            <a:r>
              <a:rPr lang="en-US" sz="4000" dirty="0">
                <a:solidFill>
                  <a:schemeClr val="tx2"/>
                </a:solidFill>
                <a:effectLst>
                  <a:outerShdw blurRad="38100" dist="38100" dir="2700000" algn="tl">
                    <a:srgbClr val="000000"/>
                  </a:outerShdw>
                </a:effectLst>
                <a:cs typeface="Times New Roman" pitchFamily="18" charset="0"/>
              </a:rPr>
              <a:t/>
            </a:r>
            <a:br>
              <a:rPr lang="en-US" sz="4000" dirty="0">
                <a:solidFill>
                  <a:schemeClr val="tx2"/>
                </a:solidFill>
                <a:effectLst>
                  <a:outerShdw blurRad="38100" dist="38100" dir="2700000" algn="tl">
                    <a:srgbClr val="000000"/>
                  </a:outerShdw>
                </a:effectLst>
                <a:cs typeface="Times New Roman" pitchFamily="18" charset="0"/>
              </a:rPr>
            </a:br>
            <a:r>
              <a:rPr lang="en-US" sz="4000" dirty="0">
                <a:solidFill>
                  <a:schemeClr val="tx2"/>
                </a:solidFill>
                <a:effectLst>
                  <a:outerShdw blurRad="38100" dist="38100" dir="2700000" algn="tl">
                    <a:srgbClr val="000000"/>
                  </a:outerShdw>
                </a:effectLst>
                <a:cs typeface="Times New Roman" pitchFamily="18" charset="0"/>
              </a:rPr>
              <a:t/>
            </a:r>
            <a:br>
              <a:rPr lang="en-US" sz="4000" dirty="0">
                <a:solidFill>
                  <a:schemeClr val="tx2"/>
                </a:solidFill>
                <a:effectLst>
                  <a:outerShdw blurRad="38100" dist="38100" dir="2700000" algn="tl">
                    <a:srgbClr val="000000"/>
                  </a:outerShdw>
                </a:effectLst>
                <a:cs typeface="Times New Roman" pitchFamily="18" charset="0"/>
              </a:rPr>
            </a:br>
            <a:r>
              <a:rPr lang="en-US" sz="3200" dirty="0">
                <a:solidFill>
                  <a:schemeClr val="tx2"/>
                </a:solidFill>
                <a:effectLst>
                  <a:outerShdw blurRad="38100" dist="38100" dir="2700000" algn="tl">
                    <a:srgbClr val="000000"/>
                  </a:outerShdw>
                </a:effectLst>
                <a:cs typeface="Times New Roman" pitchFamily="18" charset="0"/>
              </a:rPr>
              <a:t>Phase III Study of HUMIRA Induction in Infliximab Failure </a:t>
            </a:r>
            <a:r>
              <a:rPr lang="en-US" sz="3200" dirty="0" smtClean="0">
                <a:solidFill>
                  <a:schemeClr val="tx2"/>
                </a:solidFill>
                <a:effectLst>
                  <a:outerShdw blurRad="38100" dist="38100" dir="2700000" algn="tl">
                    <a:srgbClr val="000000"/>
                  </a:outerShdw>
                </a:effectLst>
                <a:cs typeface="Times New Roman" pitchFamily="18" charset="0"/>
              </a:rPr>
              <a:t>Patients</a:t>
            </a:r>
            <a:endParaRPr lang="en-US" sz="4600" dirty="0">
              <a:solidFill>
                <a:schemeClr val="tx2"/>
              </a:solidFill>
              <a:effectLst>
                <a:outerShdw blurRad="38100" dist="38100" dir="2700000" algn="tl">
                  <a:srgbClr val="000000"/>
                </a:outerShdw>
              </a:effectLst>
              <a:cs typeface="Times New Roman" pitchFamily="18" charset="0"/>
            </a:endParaRPr>
          </a:p>
        </p:txBody>
      </p:sp>
      <p:sp>
        <p:nvSpPr>
          <p:cNvPr id="3743747" name="Rectangle 3"/>
          <p:cNvSpPr>
            <a:spLocks noGrp="1" noChangeArrowheads="1"/>
          </p:cNvSpPr>
          <p:nvPr>
            <p:ph type="ctrTitle"/>
          </p:nvPr>
        </p:nvSpPr>
        <p:spPr>
          <a:xfrm>
            <a:off x="334963" y="225425"/>
            <a:ext cx="8545512" cy="1365250"/>
          </a:xfrm>
        </p:spPr>
        <p:txBody>
          <a:bodyPr/>
          <a:lstStyle/>
          <a:p>
            <a:r>
              <a:rPr lang="en-US" sz="4800" dirty="0"/>
              <a:t>GAIN (M04-691)</a:t>
            </a:r>
          </a:p>
        </p:txBody>
      </p:sp>
    </p:spTree>
  </p:cSld>
  <p:clrMapOvr>
    <a:masterClrMapping/>
  </p:clrMapOvr>
  <p:transition advClick="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4226" name="Rectangle 2"/>
          <p:cNvSpPr>
            <a:spLocks noGrp="1" noChangeArrowheads="1"/>
          </p:cNvSpPr>
          <p:nvPr>
            <p:ph type="title"/>
          </p:nvPr>
        </p:nvSpPr>
        <p:spPr>
          <a:xfrm>
            <a:off x="627063" y="215900"/>
            <a:ext cx="8285162" cy="1190625"/>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t">
            <a:spAutoFit/>
          </a:bodyPr>
          <a:lstStyle/>
          <a:p>
            <a:r>
              <a:rPr lang="en-US" sz="3600"/>
              <a:t>Response Rate </a:t>
            </a:r>
            <a:r>
              <a:rPr lang="en-US" sz="3600">
                <a:sym typeface="Symbol" pitchFamily="18" charset="2"/>
              </a:rPr>
              <a:t></a:t>
            </a:r>
            <a:r>
              <a:rPr lang="en-US" sz="3600"/>
              <a:t>70-Point CDAI Decrease (CR-70)</a:t>
            </a:r>
          </a:p>
        </p:txBody>
      </p:sp>
      <p:sp>
        <p:nvSpPr>
          <p:cNvPr id="3764227" name="Text Box 3"/>
          <p:cNvSpPr txBox="1">
            <a:spLocks noChangeArrowheads="1"/>
          </p:cNvSpPr>
          <p:nvPr/>
        </p:nvSpPr>
        <p:spPr bwMode="auto">
          <a:xfrm>
            <a:off x="1173956" y="5946775"/>
            <a:ext cx="4083050" cy="336550"/>
          </a:xfrm>
          <a:prstGeom prst="rect">
            <a:avLst/>
          </a:prstGeom>
          <a:noFill/>
          <a:ln>
            <a:noFill/>
          </a:ln>
          <a:effectLst/>
          <a:extLst>
            <a:ext uri="{909E8E84-426E-40DD-AFC4-6F175D3DCCD1}">
              <a14:hiddenFill xmlns:a14="http://schemas.microsoft.com/office/drawing/2010/main">
                <a:gradFill rotWithShape="0">
                  <a:gsLst>
                    <a:gs pos="0">
                      <a:srgbClr val="CC0066"/>
                    </a:gs>
                    <a:gs pos="100000">
                      <a:srgbClr val="40002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20000"/>
              </a:spcAft>
            </a:pPr>
            <a:r>
              <a:rPr lang="en-US" sz="1600"/>
              <a:t>*p&lt;0.005, </a:t>
            </a:r>
            <a:r>
              <a:rPr lang="en-US" sz="1600" b="1" baseline="30000"/>
              <a:t>†</a:t>
            </a:r>
            <a:r>
              <a:rPr lang="en-US" sz="1600"/>
              <a:t>p&lt;0.001, both vs. placebo.</a:t>
            </a:r>
          </a:p>
        </p:txBody>
      </p:sp>
      <p:grpSp>
        <p:nvGrpSpPr>
          <p:cNvPr id="3764228" name="Group 4"/>
          <p:cNvGrpSpPr>
            <a:grpSpLocks/>
          </p:cNvGrpSpPr>
          <p:nvPr/>
        </p:nvGrpSpPr>
        <p:grpSpPr bwMode="auto">
          <a:xfrm>
            <a:off x="1247775" y="1455738"/>
            <a:ext cx="6646863" cy="4318000"/>
            <a:chOff x="694" y="1100"/>
            <a:chExt cx="4187" cy="2720"/>
          </a:xfrm>
        </p:grpSpPr>
        <p:sp>
          <p:nvSpPr>
            <p:cNvPr id="3764229" name="Text Box 5"/>
            <p:cNvSpPr txBox="1">
              <a:spLocks noChangeArrowheads="1"/>
            </p:cNvSpPr>
            <p:nvPr/>
          </p:nvSpPr>
          <p:spPr bwMode="auto">
            <a:xfrm>
              <a:off x="2072" y="1896"/>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a:t>
              </a:r>
            </a:p>
          </p:txBody>
        </p:sp>
        <p:sp>
          <p:nvSpPr>
            <p:cNvPr id="3764230" name="Text Box 6"/>
            <p:cNvSpPr txBox="1">
              <a:spLocks noChangeArrowheads="1"/>
            </p:cNvSpPr>
            <p:nvPr/>
          </p:nvSpPr>
          <p:spPr bwMode="auto">
            <a:xfrm>
              <a:off x="2905" y="1459"/>
              <a:ext cx="196" cy="231"/>
            </a:xfrm>
            <a:prstGeom prst="rect">
              <a:avLst/>
            </a:prstGeom>
            <a:noFill/>
            <a:ln>
              <a:noFill/>
            </a:ln>
            <a:effectLst/>
            <a:extLst>
              <a:ext uri="{909E8E84-426E-40DD-AFC4-6F175D3DCCD1}">
                <a14:hiddenFill xmlns:a14="http://schemas.microsoft.com/office/drawing/2010/main">
                  <a:gradFill rotWithShape="0">
                    <a:gsLst>
                      <a:gs pos="0">
                        <a:srgbClr val="CC0066"/>
                      </a:gs>
                      <a:gs pos="100000">
                        <a:srgbClr val="40002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a:t>
              </a:r>
            </a:p>
          </p:txBody>
        </p:sp>
        <p:sp>
          <p:nvSpPr>
            <p:cNvPr id="3764231" name="Text Box 7"/>
            <p:cNvSpPr txBox="1">
              <a:spLocks noChangeArrowheads="1"/>
            </p:cNvSpPr>
            <p:nvPr/>
          </p:nvSpPr>
          <p:spPr bwMode="auto">
            <a:xfrm>
              <a:off x="2663" y="3519"/>
              <a:ext cx="7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b="1">
                  <a:cs typeface="Arial" pitchFamily="34" charset="0"/>
                </a:rPr>
                <a:t>Week</a:t>
              </a:r>
            </a:p>
          </p:txBody>
        </p:sp>
        <p:graphicFrame>
          <p:nvGraphicFramePr>
            <p:cNvPr id="3764232" name="Object 8"/>
            <p:cNvGraphicFramePr>
              <a:graphicFrameLocks noChangeAspect="1"/>
            </p:cNvGraphicFramePr>
            <p:nvPr/>
          </p:nvGraphicFramePr>
          <p:xfrm>
            <a:off x="960" y="1100"/>
            <a:ext cx="3840" cy="2720"/>
          </p:xfrm>
          <a:graphic>
            <a:graphicData uri="http://schemas.openxmlformats.org/presentationml/2006/ole">
              <mc:AlternateContent xmlns:mc="http://schemas.openxmlformats.org/markup-compatibility/2006">
                <mc:Choice xmlns:v="urn:schemas-microsoft-com:vml" Requires="v">
                  <p:oleObj spid="_x0000_s3764480" name="Chart" r:id="rId4" imgW="7571160" imgH="5377680" progId="MSGraph.Chart.8">
                    <p:embed/>
                  </p:oleObj>
                </mc:Choice>
                <mc:Fallback>
                  <p:oleObj name="Chart" r:id="rId4" imgW="7571160" imgH="5377680" progId="MSGraph.Chart.8">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1100"/>
                          <a:ext cx="3840" cy="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3764233" name="Text Box 9"/>
            <p:cNvSpPr txBox="1">
              <a:spLocks noChangeArrowheads="1"/>
            </p:cNvSpPr>
            <p:nvPr/>
          </p:nvSpPr>
          <p:spPr bwMode="auto">
            <a:xfrm>
              <a:off x="4536" y="1430"/>
              <a:ext cx="196" cy="231"/>
            </a:xfrm>
            <a:prstGeom prst="rect">
              <a:avLst/>
            </a:prstGeom>
            <a:noFill/>
            <a:ln>
              <a:noFill/>
            </a:ln>
            <a:effectLst/>
            <a:extLst>
              <a:ext uri="{909E8E84-426E-40DD-AFC4-6F175D3DCCD1}">
                <a14:hiddenFill xmlns:a14="http://schemas.microsoft.com/office/drawing/2010/main">
                  <a:gradFill rotWithShape="0">
                    <a:gsLst>
                      <a:gs pos="0">
                        <a:srgbClr val="CC0066"/>
                      </a:gs>
                      <a:gs pos="100000">
                        <a:srgbClr val="40002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t>†</a:t>
              </a:r>
            </a:p>
          </p:txBody>
        </p:sp>
        <p:sp>
          <p:nvSpPr>
            <p:cNvPr id="3764234" name="Text Box 10"/>
            <p:cNvSpPr txBox="1">
              <a:spLocks noChangeArrowheads="1"/>
            </p:cNvSpPr>
            <p:nvPr/>
          </p:nvSpPr>
          <p:spPr bwMode="auto">
            <a:xfrm>
              <a:off x="2090" y="2649"/>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21</a:t>
              </a:r>
            </a:p>
          </p:txBody>
        </p:sp>
        <p:sp>
          <p:nvSpPr>
            <p:cNvPr id="3764235" name="Text Box 11"/>
            <p:cNvSpPr txBox="1">
              <a:spLocks noChangeArrowheads="1"/>
            </p:cNvSpPr>
            <p:nvPr/>
          </p:nvSpPr>
          <p:spPr bwMode="auto">
            <a:xfrm>
              <a:off x="2104" y="2234"/>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35</a:t>
              </a:r>
            </a:p>
          </p:txBody>
        </p:sp>
        <p:sp>
          <p:nvSpPr>
            <p:cNvPr id="3764236" name="Text Box 12"/>
            <p:cNvSpPr txBox="1">
              <a:spLocks noChangeArrowheads="1"/>
            </p:cNvSpPr>
            <p:nvPr/>
          </p:nvSpPr>
          <p:spPr bwMode="auto">
            <a:xfrm>
              <a:off x="2882" y="1795"/>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52</a:t>
              </a:r>
            </a:p>
          </p:txBody>
        </p:sp>
        <p:sp>
          <p:nvSpPr>
            <p:cNvPr id="3764237" name="Text Box 13"/>
            <p:cNvSpPr txBox="1">
              <a:spLocks noChangeArrowheads="1"/>
            </p:cNvSpPr>
            <p:nvPr/>
          </p:nvSpPr>
          <p:spPr bwMode="auto">
            <a:xfrm>
              <a:off x="4487" y="1794"/>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52</a:t>
              </a:r>
            </a:p>
          </p:txBody>
        </p:sp>
        <p:sp>
          <p:nvSpPr>
            <p:cNvPr id="3764238" name="Text Box 14"/>
            <p:cNvSpPr txBox="1">
              <a:spLocks noChangeArrowheads="1"/>
            </p:cNvSpPr>
            <p:nvPr/>
          </p:nvSpPr>
          <p:spPr bwMode="auto">
            <a:xfrm>
              <a:off x="2889" y="2362"/>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33</a:t>
              </a:r>
            </a:p>
          </p:txBody>
        </p:sp>
        <p:sp>
          <p:nvSpPr>
            <p:cNvPr id="3764239" name="Text Box 15"/>
            <p:cNvSpPr txBox="1">
              <a:spLocks noChangeArrowheads="1"/>
            </p:cNvSpPr>
            <p:nvPr/>
          </p:nvSpPr>
          <p:spPr bwMode="auto">
            <a:xfrm>
              <a:off x="4454" y="2303"/>
              <a:ext cx="394"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1600"/>
                <a:t>34</a:t>
              </a:r>
            </a:p>
          </p:txBody>
        </p:sp>
        <p:sp>
          <p:nvSpPr>
            <p:cNvPr id="3764240" name="Text Box 16"/>
            <p:cNvSpPr txBox="1">
              <a:spLocks noChangeArrowheads="1"/>
            </p:cNvSpPr>
            <p:nvPr/>
          </p:nvSpPr>
          <p:spPr bwMode="auto">
            <a:xfrm rot="-5400000">
              <a:off x="-87" y="2137"/>
              <a:ext cx="1944"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b="1"/>
                <a:t>% of Patients</a:t>
              </a:r>
            </a:p>
          </p:txBody>
        </p:sp>
      </p:grpSp>
      <p:sp>
        <p:nvSpPr>
          <p:cNvPr id="3764245" name="Text Box 21"/>
          <p:cNvSpPr txBox="1">
            <a:spLocks noChangeArrowheads="1"/>
          </p:cNvSpPr>
          <p:nvPr/>
        </p:nvSpPr>
        <p:spPr bwMode="auto">
          <a:xfrm>
            <a:off x="1173956" y="6324600"/>
            <a:ext cx="307327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eaLnBrk="1" hangingPunct="1"/>
            <a:r>
              <a:rPr lang="en-US" sz="1600" smtClean="0">
                <a:cs typeface="Arial" pitchFamily="34" charset="0"/>
              </a:rPr>
              <a:t> </a:t>
            </a:r>
            <a:r>
              <a:rPr lang="en-US" sz="1600" i="1" dirty="0">
                <a:cs typeface="Arial" pitchFamily="34" charset="0"/>
              </a:rPr>
              <a:t>Ann Intern </a:t>
            </a:r>
            <a:r>
              <a:rPr lang="en-US" sz="1600" i="1">
                <a:cs typeface="Arial" pitchFamily="34" charset="0"/>
              </a:rPr>
              <a:t>Med</a:t>
            </a:r>
            <a:r>
              <a:rPr lang="en-US" sz="1600">
                <a:cs typeface="Arial" pitchFamily="34" charset="0"/>
              </a:rPr>
              <a:t> </a:t>
            </a:r>
            <a:r>
              <a:rPr lang="en-US" sz="1600" smtClean="0">
                <a:cs typeface="Arial" pitchFamily="34" charset="0"/>
              </a:rPr>
              <a:t>146: 829, 2007</a:t>
            </a:r>
            <a:endParaRPr lang="en-US" sz="1600" dirty="0">
              <a:cs typeface="Arial" pitchFamily="34" charset="0"/>
            </a:endParaRPr>
          </a:p>
        </p:txBody>
      </p:sp>
      <p:sp>
        <p:nvSpPr>
          <p:cNvPr id="3764246" name="Text Box 22"/>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GAIN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0610" name="Rectangle 2"/>
          <p:cNvSpPr>
            <a:spLocks noGrp="1" noChangeArrowheads="1"/>
          </p:cNvSpPr>
          <p:nvPr>
            <p:ph type="title"/>
          </p:nvPr>
        </p:nvSpPr>
        <p:spPr>
          <a:xfrm>
            <a:off x="654050" y="0"/>
            <a:ext cx="7880350" cy="762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t">
            <a:spAutoFit/>
          </a:bodyPr>
          <a:lstStyle/>
          <a:p>
            <a:r>
              <a:rPr lang="en-US" dirty="0" smtClean="0"/>
              <a:t>Conclusions of the GAIN  </a:t>
            </a:r>
            <a:endParaRPr lang="en-US" dirty="0"/>
          </a:p>
        </p:txBody>
      </p:sp>
      <p:sp>
        <p:nvSpPr>
          <p:cNvPr id="3780611" name="Rectangle 3"/>
          <p:cNvSpPr>
            <a:spLocks noGrp="1" noChangeArrowheads="1"/>
          </p:cNvSpPr>
          <p:nvPr>
            <p:ph type="body" idx="1"/>
          </p:nvPr>
        </p:nvSpPr>
        <p:spPr>
          <a:xfrm>
            <a:off x="488950" y="1244600"/>
            <a:ext cx="8170863" cy="4348163"/>
          </a:xfrm>
        </p:spPr>
        <p:txBody>
          <a:bodyPr/>
          <a:lstStyle/>
          <a:p>
            <a:r>
              <a:rPr lang="en-US" sz="2800" dirty="0"/>
              <a:t>HUMIRA was effective in inducing clinical remission and response in subjects with moderate to severe </a:t>
            </a:r>
            <a:r>
              <a:rPr lang="en-US" sz="2800" dirty="0" smtClean="0"/>
              <a:t>CD </a:t>
            </a:r>
            <a:r>
              <a:rPr lang="en-US" sz="2800" dirty="0"/>
              <a:t>who had lost response or had adverse reactions to </a:t>
            </a:r>
            <a:r>
              <a:rPr lang="en-US" sz="2800" dirty="0" smtClean="0"/>
              <a:t>infliximab</a:t>
            </a:r>
          </a:p>
          <a:p>
            <a:endParaRPr lang="en-US" sz="2800" dirty="0"/>
          </a:p>
          <a:p>
            <a:pPr marL="803275" lvl="1" indent="-346075"/>
            <a:r>
              <a:rPr lang="en-US" dirty="0"/>
              <a:t>Effect was observed as early as w</a:t>
            </a:r>
            <a:r>
              <a:rPr lang="en-US" dirty="0" smtClean="0"/>
              <a:t>eek 1 </a:t>
            </a:r>
          </a:p>
          <a:p>
            <a:pPr marL="803275" lvl="1" indent="-346075"/>
            <a:endParaRPr lang="en-US" dirty="0"/>
          </a:p>
          <a:p>
            <a:pPr marL="803275" lvl="1" indent="-346075"/>
            <a:r>
              <a:rPr lang="en-US" dirty="0"/>
              <a:t>HUMIRA was well-tolerated with overall lower incidence of adverse events compared to placebo and with an AE profile similar to previous studies in </a:t>
            </a:r>
            <a:r>
              <a:rPr lang="en-US" dirty="0" smtClean="0"/>
              <a:t>CD </a:t>
            </a:r>
            <a:r>
              <a:rPr lang="en-US" dirty="0"/>
              <a:t>and </a:t>
            </a:r>
            <a:r>
              <a:rPr lang="en-US" dirty="0" smtClean="0"/>
              <a:t>RA.</a:t>
            </a:r>
            <a:endParaRPr lang="en-US" dirty="0"/>
          </a:p>
        </p:txBody>
      </p:sp>
    </p:spTree>
  </p:cSld>
  <p:clrMapOvr>
    <a:masterClrMapping/>
  </p:clrMapOvr>
  <p:transition advClick="0">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4058"/>
          </a:xfrm>
        </p:spPr>
        <p:txBody>
          <a:bodyPr/>
          <a:lstStyle/>
          <a:p>
            <a:r>
              <a:rPr lang="en-US" dirty="0"/>
              <a:t>Anti-TNF Agents – Overview</a:t>
            </a:r>
          </a:p>
        </p:txBody>
      </p:sp>
      <p:sp>
        <p:nvSpPr>
          <p:cNvPr id="3" name="Content Placeholder 2"/>
          <p:cNvSpPr>
            <a:spLocks noGrp="1"/>
          </p:cNvSpPr>
          <p:nvPr>
            <p:ph idx="1"/>
          </p:nvPr>
        </p:nvSpPr>
        <p:spPr>
          <a:xfrm>
            <a:off x="283027" y="1251857"/>
            <a:ext cx="8512629" cy="4525963"/>
          </a:xfrm>
        </p:spPr>
        <p:txBody>
          <a:bodyPr/>
          <a:lstStyle/>
          <a:p>
            <a:r>
              <a:rPr lang="en-US" sz="2400" dirty="0" smtClean="0">
                <a:effectLst/>
              </a:rPr>
              <a:t>These agents have never been compared head-to-head. </a:t>
            </a:r>
            <a:br>
              <a:rPr lang="en-US" sz="2400" dirty="0" smtClean="0">
                <a:effectLst/>
              </a:rPr>
            </a:br>
            <a:r>
              <a:rPr lang="en-US" sz="2400" dirty="0" smtClean="0">
                <a:effectLst/>
              </a:rPr>
              <a:t>They are effective similarly in inducing CRM [30%] and CRS [50%] in </a:t>
            </a:r>
            <a:r>
              <a:rPr lang="en-US" sz="2400" dirty="0" err="1" smtClean="0">
                <a:effectLst/>
              </a:rPr>
              <a:t>pts</a:t>
            </a:r>
            <a:r>
              <a:rPr lang="en-US" sz="2400" dirty="0" smtClean="0">
                <a:effectLst/>
              </a:rPr>
              <a:t> with CD [combination with IM is better].</a:t>
            </a:r>
          </a:p>
          <a:p>
            <a:r>
              <a:rPr lang="en-US" sz="2400" dirty="0">
                <a:effectLst/>
              </a:rPr>
              <a:t>This BT was effective approximately 1/3 of CD patients with complete healing of draining fistula</a:t>
            </a:r>
            <a:r>
              <a:rPr lang="en-US" sz="2400" dirty="0" smtClean="0">
                <a:effectLst/>
              </a:rPr>
              <a:t>.</a:t>
            </a:r>
          </a:p>
          <a:p>
            <a:r>
              <a:rPr lang="en-US" sz="2400" dirty="0" err="1" smtClean="0">
                <a:effectLst/>
              </a:rPr>
              <a:t>Pts</a:t>
            </a:r>
            <a:r>
              <a:rPr lang="en-US" sz="2400" dirty="0" smtClean="0">
                <a:effectLst/>
              </a:rPr>
              <a:t> with a successful induction d/</a:t>
            </a:r>
            <a:r>
              <a:rPr lang="en-US" sz="2400" dirty="0" err="1" smtClean="0">
                <a:effectLst/>
              </a:rPr>
              <a:t>c’ed</a:t>
            </a:r>
            <a:r>
              <a:rPr lang="en-US" sz="2400" dirty="0" smtClean="0">
                <a:effectLst/>
              </a:rPr>
              <a:t> steroids, maintained remission [60-80%] with significantly less complications, hospitalization and surgical interventions. </a:t>
            </a:r>
          </a:p>
          <a:p>
            <a:r>
              <a:rPr lang="en-US" sz="2400" dirty="0" smtClean="0"/>
              <a:t>BT </a:t>
            </a:r>
            <a:r>
              <a:rPr lang="en-US" sz="2400" dirty="0"/>
              <a:t>with these agents is the best option in young </a:t>
            </a:r>
            <a:r>
              <a:rPr lang="en-US" sz="2400" dirty="0" err="1"/>
              <a:t>pts</a:t>
            </a:r>
            <a:r>
              <a:rPr lang="en-US" sz="2400" dirty="0"/>
              <a:t>/young disease for altering the natural course of CD</a:t>
            </a:r>
            <a:r>
              <a:rPr lang="en-US" sz="2400" dirty="0" smtClean="0"/>
              <a:t>.</a:t>
            </a:r>
            <a:endParaRPr lang="en-US" sz="2400" dirty="0" smtClean="0">
              <a:effectLst/>
            </a:endParaRPr>
          </a:p>
          <a:p>
            <a:r>
              <a:rPr lang="en-US" sz="2400" dirty="0" smtClean="0">
                <a:effectLst/>
              </a:rPr>
              <a:t>All agents  have immunogenicity &amp; carry serious AEs. </a:t>
            </a:r>
            <a:br>
              <a:rPr lang="en-US" sz="2400" dirty="0" smtClean="0">
                <a:effectLst/>
              </a:rPr>
            </a:br>
            <a:endParaRPr lang="en-US" sz="2400" dirty="0"/>
          </a:p>
        </p:txBody>
      </p:sp>
    </p:spTree>
    <p:extLst>
      <p:ext uri="{BB962C8B-B14F-4D97-AF65-F5344CB8AC3E}">
        <p14:creationId xmlns:p14="http://schemas.microsoft.com/office/powerpoint/2010/main" val="4287606922"/>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700" y="0"/>
            <a:ext cx="9102662" cy="6858000"/>
          </a:xfrm>
          <a:prstGeom prst="rect">
            <a:avLst/>
          </a:prstGeom>
        </p:spPr>
      </p:pic>
    </p:spTree>
    <p:extLst>
      <p:ext uri="{BB962C8B-B14F-4D97-AF65-F5344CB8AC3E}">
        <p14:creationId xmlns:p14="http://schemas.microsoft.com/office/powerpoint/2010/main" val="1497446252"/>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074" name="Rectangle 2"/>
          <p:cNvSpPr>
            <a:spLocks noGrp="1" noChangeArrowheads="1"/>
          </p:cNvSpPr>
          <p:nvPr>
            <p:ph type="title"/>
          </p:nvPr>
        </p:nvSpPr>
        <p:spPr/>
        <p:txBody>
          <a:bodyPr/>
          <a:lstStyle/>
          <a:p>
            <a:r>
              <a:rPr lang="en-US"/>
              <a:t>Disclamer</a:t>
            </a:r>
          </a:p>
        </p:txBody>
      </p:sp>
      <p:sp>
        <p:nvSpPr>
          <p:cNvPr id="4099075" name="Rectangle 3"/>
          <p:cNvSpPr>
            <a:spLocks noGrp="1" noChangeArrowheads="1"/>
          </p:cNvSpPr>
          <p:nvPr>
            <p:ph type="body" idx="1"/>
          </p:nvPr>
        </p:nvSpPr>
        <p:spPr>
          <a:xfrm>
            <a:off x="304800" y="1600200"/>
            <a:ext cx="8610600" cy="4876800"/>
          </a:xfrm>
        </p:spPr>
        <p:txBody>
          <a:bodyPr/>
          <a:lstStyle/>
          <a:p>
            <a:r>
              <a:rPr lang="en-US" sz="3300" dirty="0"/>
              <a:t>Grant/Research  Support  from </a:t>
            </a:r>
            <a:r>
              <a:rPr lang="en-US" sz="3300" dirty="0" smtClean="0"/>
              <a:t> </a:t>
            </a:r>
            <a:r>
              <a:rPr lang="en-US" sz="3300" dirty="0" err="1" smtClean="0"/>
              <a:t>AbbVie</a:t>
            </a:r>
            <a:r>
              <a:rPr lang="en-US" sz="3300" dirty="0" smtClean="0"/>
              <a:t>, UCB, Janssen, </a:t>
            </a:r>
            <a:r>
              <a:rPr lang="en-US" sz="3300" dirty="0" err="1" smtClean="0"/>
              <a:t>Santarus</a:t>
            </a:r>
            <a:r>
              <a:rPr lang="en-US" sz="3300" dirty="0" smtClean="0"/>
              <a:t> &amp; Pfizer  </a:t>
            </a:r>
            <a:r>
              <a:rPr lang="en-US" sz="3300" dirty="0"/>
              <a:t>Pharmaceuticals, </a:t>
            </a:r>
            <a:r>
              <a:rPr lang="en-US" sz="3300" dirty="0" smtClean="0"/>
              <a:t>and </a:t>
            </a:r>
            <a:r>
              <a:rPr lang="en-US" sz="3300" dirty="0" err="1" smtClean="0"/>
              <a:t>Covident</a:t>
            </a:r>
            <a:r>
              <a:rPr lang="en-US" sz="3300" dirty="0" smtClean="0"/>
              <a:t>/</a:t>
            </a:r>
            <a:r>
              <a:rPr lang="en-US" sz="3300" dirty="0" err="1" smtClean="0"/>
              <a:t>Barrx</a:t>
            </a:r>
            <a:r>
              <a:rPr lang="en-US" sz="3300" dirty="0" smtClean="0"/>
              <a:t> </a:t>
            </a:r>
            <a:r>
              <a:rPr lang="en-US" sz="3300" dirty="0"/>
              <a:t>Inc.</a:t>
            </a:r>
          </a:p>
          <a:p>
            <a:endParaRPr lang="en-US" sz="3300" dirty="0"/>
          </a:p>
          <a:p>
            <a:r>
              <a:rPr lang="en-US" sz="3300" dirty="0"/>
              <a:t>Scientific Advisory Board Member </a:t>
            </a:r>
            <a:r>
              <a:rPr lang="en-US" sz="3300" dirty="0" smtClean="0"/>
              <a:t>in </a:t>
            </a:r>
            <a:r>
              <a:rPr lang="en-US" sz="3300" dirty="0" err="1" smtClean="0"/>
              <a:t>AbbVie</a:t>
            </a:r>
            <a:r>
              <a:rPr lang="en-US" sz="3300" dirty="0" smtClean="0"/>
              <a:t>, </a:t>
            </a:r>
            <a:r>
              <a:rPr lang="en-US" sz="3300" dirty="0" err="1" smtClean="0"/>
              <a:t>Covident</a:t>
            </a:r>
            <a:r>
              <a:rPr lang="en-US" sz="3300" dirty="0" smtClean="0"/>
              <a:t>/</a:t>
            </a:r>
            <a:r>
              <a:rPr lang="en-US" sz="3300" smtClean="0"/>
              <a:t>Barrx </a:t>
            </a:r>
            <a:r>
              <a:rPr lang="en-US" sz="3300" dirty="0" smtClean="0"/>
              <a:t>and  </a:t>
            </a:r>
            <a:r>
              <a:rPr lang="en-US" sz="3300" dirty="0"/>
              <a:t>UCB </a:t>
            </a:r>
            <a:r>
              <a:rPr lang="en-US" sz="3300" dirty="0" smtClean="0"/>
              <a:t>Pharmaceuticals</a:t>
            </a:r>
            <a:endParaRPr lang="en-US" sz="3300" dirty="0"/>
          </a:p>
          <a:p>
            <a:pPr>
              <a:buFont typeface="Wingdings" pitchFamily="2" charset="2"/>
              <a:buNone/>
            </a:pPr>
            <a:endParaRPr lang="en-US" sz="3300" dirty="0"/>
          </a:p>
          <a:p>
            <a:pPr>
              <a:buFont typeface="Wingdings" pitchFamily="2" charset="2"/>
              <a:buNone/>
            </a:pPr>
            <a:endParaRPr lang="en-US" sz="3300" dirty="0"/>
          </a:p>
        </p:txBody>
      </p:sp>
    </p:spTree>
  </p:cSld>
  <p:clrMapOvr>
    <a:masterClrMapping/>
  </p:clrMapOvr>
  <p:transition advClick="0">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2450" name="Rectangle 2"/>
          <p:cNvSpPr>
            <a:spLocks noGrp="1" noChangeArrowheads="1"/>
          </p:cNvSpPr>
          <p:nvPr>
            <p:ph type="ctrTitle"/>
          </p:nvPr>
        </p:nvSpPr>
        <p:spPr/>
        <p:txBody>
          <a:bodyPr/>
          <a:lstStyle/>
          <a:p>
            <a:r>
              <a:rPr lang="en-US"/>
              <a:t>CLASSIC II</a:t>
            </a:r>
          </a:p>
        </p:txBody>
      </p:sp>
      <p:sp>
        <p:nvSpPr>
          <p:cNvPr id="4072451" name="Rectangle 3"/>
          <p:cNvSpPr>
            <a:spLocks noGrp="1" noChangeArrowheads="1"/>
          </p:cNvSpPr>
          <p:nvPr>
            <p:ph type="subTitle" idx="1"/>
          </p:nvPr>
        </p:nvSpPr>
        <p:spPr>
          <a:xfrm>
            <a:off x="2019300" y="3700463"/>
            <a:ext cx="4994275" cy="1093787"/>
          </a:xfrm>
        </p:spPr>
        <p:txBody>
          <a:bodyPr/>
          <a:lstStyle/>
          <a:p>
            <a:r>
              <a:rPr lang="en-US" sz="4300">
                <a:solidFill>
                  <a:schemeClr val="tx2"/>
                </a:solidFill>
              </a:rPr>
              <a:t>Immunogenicity data</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6546" name="Rectangle 2"/>
          <p:cNvSpPr>
            <a:spLocks noGrp="1" noChangeArrowheads="1"/>
          </p:cNvSpPr>
          <p:nvPr>
            <p:ph type="title"/>
          </p:nvPr>
        </p:nvSpPr>
        <p:spPr/>
        <p:txBody>
          <a:bodyPr/>
          <a:lstStyle/>
          <a:p>
            <a:r>
              <a:rPr lang="en-US"/>
              <a:t>Immunogenicity</a:t>
            </a:r>
          </a:p>
        </p:txBody>
      </p:sp>
      <p:sp>
        <p:nvSpPr>
          <p:cNvPr id="4076547" name="Rectangle 3"/>
          <p:cNvSpPr>
            <a:spLocks noGrp="1" noChangeArrowheads="1"/>
          </p:cNvSpPr>
          <p:nvPr>
            <p:ph type="body" idx="1"/>
          </p:nvPr>
        </p:nvSpPr>
        <p:spPr>
          <a:xfrm>
            <a:off x="423863" y="1474788"/>
            <a:ext cx="8229600" cy="4502150"/>
          </a:xfrm>
        </p:spPr>
        <p:txBody>
          <a:bodyPr/>
          <a:lstStyle/>
          <a:p>
            <a:r>
              <a:rPr lang="en-US" sz="2800" dirty="0" smtClean="0"/>
              <a:t>7/269 patients (2.6%) were positive for AAAs</a:t>
            </a:r>
            <a:endParaRPr lang="en-US" sz="2800" dirty="0"/>
          </a:p>
        </p:txBody>
      </p:sp>
      <p:graphicFrame>
        <p:nvGraphicFramePr>
          <p:cNvPr id="4076571" name="Group 27"/>
          <p:cNvGraphicFramePr>
            <a:graphicFrameLocks noGrp="1"/>
          </p:cNvGraphicFramePr>
          <p:nvPr/>
        </p:nvGraphicFramePr>
        <p:xfrm>
          <a:off x="962025" y="2292350"/>
          <a:ext cx="6824663" cy="1860551"/>
        </p:xfrm>
        <a:graphic>
          <a:graphicData uri="http://schemas.openxmlformats.org/drawingml/2006/table">
            <a:tbl>
              <a:tblPr/>
              <a:tblGrid>
                <a:gridCol w="3935413"/>
                <a:gridCol w="2889250"/>
              </a:tblGrid>
              <a:tr h="881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0" marR="0" marT="0" marB="0" anchor="ctr" horzOverflow="overflow">
                    <a:lnL cap="flat">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 AAA+</a:t>
                      </a:r>
                    </a:p>
                  </a:txBody>
                  <a:tcPr marL="0" marR="0" marT="0" marB="0" anchor="ctr" horzOverflow="overflow">
                    <a:lnL>
                      <a:noFill/>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 + Immunosuppressants</a:t>
                      </a:r>
                    </a:p>
                  </a:txBody>
                  <a:tcPr marL="0" marR="0" marT="0" marB="0" anchor="ctr" horzOverflow="overflow">
                    <a:lnL cap="flat">
                      <a:noFill/>
                    </a:lnL>
                    <a:lnR>
                      <a:noFill/>
                    </a:lnR>
                    <a:lnT w="12700" cap="flat" cmpd="sng" algn="ctr">
                      <a:solidFill>
                        <a:schemeClr val="tx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a:t>
                      </a:r>
                    </a:p>
                  </a:txBody>
                  <a:tcPr marL="0" marR="0" marT="0" marB="0" anchor="ctr" horzOverflow="overflow">
                    <a:lnL>
                      <a:noFill/>
                    </a:lnL>
                    <a:lnR cap="flat">
                      <a:noFill/>
                    </a:lnR>
                    <a:lnT w="12700" cap="flat" cmpd="sng" algn="ctr">
                      <a:solidFill>
                        <a:schemeClr val="tx2"/>
                      </a:solidFill>
                      <a:prstDash val="solid"/>
                      <a:round/>
                      <a:headEnd type="none" w="med" len="med"/>
                      <a:tailEnd type="none" w="med" len="med"/>
                    </a:lnT>
                    <a:lnB>
                      <a:noFill/>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 - Immunosuppressants</a:t>
                      </a:r>
                    </a:p>
                  </a:txBody>
                  <a:tcPr marL="0" marR="0" marT="0" marB="0" anchor="ctr" horzOverflow="overflow">
                    <a:lnL cap="flat">
                      <a:noFill/>
                    </a:lnL>
                    <a:lnR>
                      <a:noFill/>
                    </a:lnR>
                    <a:ln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9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3.8%</a:t>
                      </a:r>
                    </a:p>
                  </a:txBody>
                  <a:tcPr marL="0" marR="0" marT="0" marB="0" anchor="ctr" horzOverflow="overflow">
                    <a:lnL>
                      <a:noFill/>
                    </a:lnL>
                    <a:lnR cap="flat">
                      <a:noFill/>
                    </a:lnR>
                    <a:lnT>
                      <a:noFill/>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4076564" name="Text Box 20"/>
          <p:cNvSpPr txBox="1">
            <a:spLocks noChangeArrowheads="1"/>
          </p:cNvSpPr>
          <p:nvPr/>
        </p:nvSpPr>
        <p:spPr bwMode="auto">
          <a:xfrm>
            <a:off x="22225" y="22225"/>
            <a:ext cx="2303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spcBef>
                <a:spcPct val="50000"/>
              </a:spcBef>
            </a:pPr>
            <a:r>
              <a:rPr lang="en-US" sz="2000" i="1">
                <a:solidFill>
                  <a:schemeClr val="tx2"/>
                </a:solidFill>
              </a:rPr>
              <a:t>CLASSIC II</a:t>
            </a:r>
          </a:p>
        </p:txBody>
      </p:sp>
      <p:sp>
        <p:nvSpPr>
          <p:cNvPr id="4076565" name="Text Box 21"/>
          <p:cNvSpPr txBox="1">
            <a:spLocks noChangeArrowheads="1"/>
          </p:cNvSpPr>
          <p:nvPr/>
        </p:nvSpPr>
        <p:spPr bwMode="auto">
          <a:xfrm>
            <a:off x="588963" y="4649788"/>
            <a:ext cx="7851775" cy="8731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27013" indent="-227013">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1" hangingPunct="1">
              <a:lnSpc>
                <a:spcPct val="90000"/>
              </a:lnSpc>
              <a:spcBef>
                <a:spcPct val="20000"/>
              </a:spcBef>
              <a:spcAft>
                <a:spcPct val="20000"/>
              </a:spcAft>
              <a:buClr>
                <a:schemeClr val="tx2"/>
              </a:buClr>
              <a:buSzPct val="120000"/>
              <a:buFontTx/>
              <a:buChar char="•"/>
            </a:pPr>
            <a:r>
              <a:rPr lang="en-US" sz="2600"/>
              <a:t>3/7 AAA+ patients (43%) in remission at Week 24</a:t>
            </a:r>
          </a:p>
          <a:p>
            <a:pPr eaLnBrk="1" hangingPunct="1">
              <a:lnSpc>
                <a:spcPct val="90000"/>
              </a:lnSpc>
              <a:spcBef>
                <a:spcPct val="20000"/>
              </a:spcBef>
              <a:spcAft>
                <a:spcPct val="20000"/>
              </a:spcAft>
              <a:buClr>
                <a:schemeClr val="tx2"/>
              </a:buClr>
              <a:buSzPct val="120000"/>
              <a:buFontTx/>
              <a:buChar char="•"/>
            </a:pPr>
            <a:r>
              <a:rPr lang="en-US" sz="2600"/>
              <a:t>2/7 AAA+ patients (29%) in remission at Week 56</a:t>
            </a:r>
          </a:p>
        </p:txBody>
      </p:sp>
      <p:sp>
        <p:nvSpPr>
          <p:cNvPr id="4076566" name="Rectangle 22"/>
          <p:cNvSpPr>
            <a:spLocks noChangeArrowheads="1"/>
          </p:cNvSpPr>
          <p:nvPr/>
        </p:nvSpPr>
        <p:spPr bwMode="auto">
          <a:xfrm>
            <a:off x="1185749" y="6062776"/>
            <a:ext cx="518636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2000" dirty="0" err="1" smtClean="0">
                <a:cs typeface="Times New Roman" pitchFamily="18" charset="0"/>
              </a:rPr>
              <a:t>Sandborn</a:t>
            </a:r>
            <a:r>
              <a:rPr lang="en-US" sz="2000" dirty="0" smtClean="0">
                <a:cs typeface="Times New Roman" pitchFamily="18" charset="0"/>
              </a:rPr>
              <a:t> WJ, et al.: </a:t>
            </a:r>
            <a:r>
              <a:rPr lang="en-US" sz="2000" i="1" dirty="0" smtClean="0">
                <a:cs typeface="Times New Roman" pitchFamily="18" charset="0"/>
              </a:rPr>
              <a:t>Gut</a:t>
            </a:r>
            <a:r>
              <a:rPr lang="en-US" sz="2000" dirty="0" smtClean="0">
                <a:cs typeface="Times New Roman" pitchFamily="18" charset="0"/>
              </a:rPr>
              <a:t> , 98; 365, 2007 </a:t>
            </a:r>
            <a:endParaRPr lang="en-US"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4498" name="Rectangle 2"/>
          <p:cNvSpPr>
            <a:spLocks noGrp="1" noChangeArrowheads="1"/>
          </p:cNvSpPr>
          <p:nvPr>
            <p:ph type="ctrTitle"/>
          </p:nvPr>
        </p:nvSpPr>
        <p:spPr/>
        <p:txBody>
          <a:bodyPr/>
          <a:lstStyle/>
          <a:p>
            <a:r>
              <a:rPr lang="en-US"/>
              <a:t>CHARM</a:t>
            </a:r>
            <a:br>
              <a:rPr lang="en-US"/>
            </a:br>
            <a:r>
              <a:rPr lang="en-US"/>
              <a:t>Safety Data</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2210" name="Rectangle 2"/>
          <p:cNvSpPr>
            <a:spLocks noGrp="1" noChangeArrowheads="1"/>
          </p:cNvSpPr>
          <p:nvPr>
            <p:ph type="title"/>
          </p:nvPr>
        </p:nvSpPr>
        <p:spPr>
          <a:xfrm>
            <a:off x="266700" y="333375"/>
            <a:ext cx="8677275" cy="633413"/>
          </a:xfrm>
        </p:spPr>
        <p:txBody>
          <a:bodyPr/>
          <a:lstStyle/>
          <a:p>
            <a:r>
              <a:rPr lang="en-US" sz="3600"/>
              <a:t>Adverse Events: All Exposure</a:t>
            </a:r>
          </a:p>
        </p:txBody>
      </p:sp>
      <p:graphicFrame>
        <p:nvGraphicFramePr>
          <p:cNvPr id="4062268" name="Group 60"/>
          <p:cNvGraphicFramePr>
            <a:graphicFrameLocks noGrp="1"/>
          </p:cNvGraphicFramePr>
          <p:nvPr>
            <p:extLst>
              <p:ext uri="{D42A27DB-BD31-4B8C-83A1-F6EECF244321}">
                <p14:modId xmlns:p14="http://schemas.microsoft.com/office/powerpoint/2010/main" val="606024531"/>
              </p:ext>
            </p:extLst>
          </p:nvPr>
        </p:nvGraphicFramePr>
        <p:xfrm>
          <a:off x="338138" y="939800"/>
          <a:ext cx="8416925" cy="5681666"/>
        </p:xfrm>
        <a:graphic>
          <a:graphicData uri="http://schemas.openxmlformats.org/drawingml/2006/table">
            <a:tbl>
              <a:tblPr/>
              <a:tblGrid>
                <a:gridCol w="5089525"/>
                <a:gridCol w="3327400"/>
              </a:tblGrid>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dirty="0" smtClean="0">
                          <a:ln>
                            <a:noFill/>
                          </a:ln>
                          <a:solidFill>
                            <a:schemeClr val="tx2"/>
                          </a:solidFill>
                          <a:effectLst>
                            <a:outerShdw blurRad="38100" dist="38100" dir="2700000" algn="tl">
                              <a:srgbClr val="000000"/>
                            </a:outerShdw>
                          </a:effectLst>
                          <a:latin typeface="Arial" pitchFamily="34" charset="0"/>
                        </a:rPr>
                        <a:t>Adverse events (AE), n=1459 </a:t>
                      </a:r>
                    </a:p>
                  </a:txBody>
                  <a:tcPr marL="45720" marR="45720" marB="91440" anchor="b" horzOverflow="overflow">
                    <a:lnL cap="flat">
                      <a:noFill/>
                    </a:lnL>
                    <a:lnR>
                      <a:noFill/>
                    </a:lnR>
                    <a:lnT cap="fla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t>E (E/100-PYs)</a:t>
                      </a:r>
                    </a:p>
                  </a:txBody>
                  <a:tcPr marL="45720" marR="45720" marB="91440" anchor="b" horzOverflow="overflow">
                    <a:lnL>
                      <a:noFill/>
                    </a:lnL>
                    <a:lnR cap="flat">
                      <a:noFill/>
                    </a:lnR>
                    <a:lnT cap="flat">
                      <a:noFill/>
                    </a:lnT>
                    <a:lnB w="12700" cap="flat" cmpd="sng" algn="ctr">
                      <a:solidFill>
                        <a:schemeClr val="tx2"/>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Any AE </a:t>
                      </a:r>
                    </a:p>
                  </a:txBody>
                  <a:tcPr marL="45720" marR="45720" marT="36576" marB="36576" anchor="ctr" horzOverflow="overflow">
                    <a:lnL cap="flat">
                      <a:noFill/>
                    </a:lnL>
                    <a:lnR>
                      <a:noFill/>
                    </a:lnR>
                    <a:lnT w="12700" cap="flat" cmpd="sng" algn="ctr">
                      <a:solidFill>
                        <a:schemeClr val="tx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12,124 (805.0)</a:t>
                      </a:r>
                    </a:p>
                  </a:txBody>
                  <a:tcPr marL="45720" marR="45720" marT="36576" marB="36576" anchor="ctr" horzOverflow="overflow">
                    <a:lnL>
                      <a:noFill/>
                    </a:lnL>
                    <a:lnR cap="flat">
                      <a:noFill/>
                    </a:lnR>
                    <a:lnT w="12700" cap="flat" cmpd="sng" algn="ctr">
                      <a:solidFill>
                        <a:schemeClr val="tx2"/>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Any serious AE</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487 (32.3)</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Any AE leading to discontinuation </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326 (21.6)</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Infectious AE</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2,146 (142.5)</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Serious infections</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90 (6.0)</a:t>
                      </a:r>
                    </a:p>
                  </a:txBody>
                  <a:tcPr marL="45720" marR="45720" marT="36576" marB="36576" anchor="ct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Malignant neoplasms</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17 (1.1)</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Injection-site related AE</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552 (36.7)</a:t>
                      </a:r>
                    </a:p>
                  </a:txBody>
                  <a:tcPr marL="45720" marR="45720" marT="36576" marB="36576" anchor="ct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Opportunistic infections</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32 (2.1)</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Congestive heart failure (CHF)</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 (&lt;0.1)</a:t>
                      </a:r>
                    </a:p>
                  </a:txBody>
                  <a:tcPr marL="45720" marR="45720" marT="36576" marB="36576" anchor="ct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Demyelinating disease</a:t>
                      </a:r>
                    </a:p>
                  </a:txBody>
                  <a:tcPr marL="45720" marR="45720" marT="36576" marB="36576"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2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2 (0.1)</a:t>
                      </a:r>
                    </a:p>
                  </a:txBody>
                  <a:tcPr marL="45720" marR="45720" marT="36576" marB="36576" anchor="ctr" horzOverflow="overflow">
                    <a:lnL>
                      <a:noFill/>
                    </a:lnL>
                    <a:lnR cap="flat">
                      <a:noFill/>
                    </a:lnR>
                    <a:lnT>
                      <a:noFill/>
                    </a:lnT>
                    <a:lnB>
                      <a:noFill/>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45720" marR="45720" marT="36576" marB="36576" anchor="ctr" horzOverflow="overflow">
                    <a:lnL cap="flat">
                      <a:noFill/>
                    </a:lnL>
                    <a:lnR>
                      <a:noFill/>
                    </a:lnR>
                    <a:ln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45720" marR="45720" marT="36576" marB="36576" anchor="ctr" horzOverflow="overflow">
                    <a:lnL>
                      <a:noFill/>
                    </a:lnL>
                    <a:lnR cap="flat">
                      <a:noFill/>
                    </a:lnR>
                    <a:lnT>
                      <a:noFill/>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4258" name="Rectangle 2"/>
          <p:cNvSpPr>
            <a:spLocks noGrp="1" noChangeArrowheads="1"/>
          </p:cNvSpPr>
          <p:nvPr>
            <p:ph type="title"/>
          </p:nvPr>
        </p:nvSpPr>
        <p:spPr/>
        <p:txBody>
          <a:bodyPr/>
          <a:lstStyle/>
          <a:p>
            <a:r>
              <a:rPr lang="en-US" sz="3600"/>
              <a:t>Overview of Opportunistic Infections: </a:t>
            </a:r>
            <a:br>
              <a:rPr lang="en-US" sz="3600"/>
            </a:br>
            <a:r>
              <a:rPr lang="en-US" sz="3600"/>
              <a:t>All Exposure</a:t>
            </a:r>
          </a:p>
        </p:txBody>
      </p:sp>
      <p:graphicFrame>
        <p:nvGraphicFramePr>
          <p:cNvPr id="4064295" name="Group 39"/>
          <p:cNvGraphicFramePr>
            <a:graphicFrameLocks noGrp="1"/>
          </p:cNvGraphicFramePr>
          <p:nvPr/>
        </p:nvGraphicFramePr>
        <p:xfrm>
          <a:off x="409575" y="1812925"/>
          <a:ext cx="8416925" cy="4102419"/>
        </p:xfrm>
        <a:graphic>
          <a:graphicData uri="http://schemas.openxmlformats.org/drawingml/2006/table">
            <a:tbl>
              <a:tblPr/>
              <a:tblGrid>
                <a:gridCol w="4503738"/>
                <a:gridCol w="3913187"/>
              </a:tblGrid>
              <a:tr h="954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t>System organ class, n (%)</a:t>
                      </a:r>
                    </a:p>
                  </a:txBody>
                  <a:tcPr marL="45720" marR="45720" marB="91440" anchor="b" horzOverflow="overflow">
                    <a:lnL cap="flat">
                      <a:noFill/>
                    </a:lnL>
                    <a:lnR>
                      <a:noFill/>
                    </a:lnR>
                    <a:lnT cap="fla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t> HUMIRA</a:t>
                      </a:r>
                      <a:br>
                        <a:rPr kumimoji="0" lang="en-US" sz="28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br>
                      <a:r>
                        <a:rPr kumimoji="0" lang="en-US" sz="2800" b="1" i="0" u="none" strike="noStrike" cap="none" normalizeH="0" baseline="0" smtClean="0">
                          <a:ln>
                            <a:noFill/>
                          </a:ln>
                          <a:solidFill>
                            <a:schemeClr val="tx2"/>
                          </a:solidFill>
                          <a:effectLst>
                            <a:outerShdw blurRad="38100" dist="38100" dir="2700000" algn="tl">
                              <a:srgbClr val="000000"/>
                            </a:outerShdw>
                          </a:effectLst>
                          <a:latin typeface="Arial" pitchFamily="34" charset="0"/>
                        </a:rPr>
                        <a:t>n=1459</a:t>
                      </a:r>
                    </a:p>
                  </a:txBody>
                  <a:tcPr marL="45720" marR="45720" marB="91440" anchor="b" horzOverflow="overflow">
                    <a:lnL>
                      <a:noFill/>
                    </a:lnL>
                    <a:lnR cap="flat">
                      <a:noFill/>
                    </a:lnR>
                    <a:lnT cap="flat">
                      <a:noFill/>
                    </a:lnT>
                    <a:lnB w="12700" cap="flat" cmpd="sng" algn="ctr">
                      <a:solidFill>
                        <a:schemeClr val="tx2"/>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Any AE</a:t>
                      </a:r>
                    </a:p>
                  </a:txBody>
                  <a:tcPr marL="45720" marR="45720" horzOverflow="overflow">
                    <a:lnL cap="flat">
                      <a:noFill/>
                    </a:lnL>
                    <a:lnR>
                      <a:noFill/>
                    </a:lnR>
                    <a:lnT w="12700" cap="flat" cmpd="sng" algn="ctr">
                      <a:solidFill>
                        <a:schemeClr val="tx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29 (2.0)</a:t>
                      </a:r>
                    </a:p>
                  </a:txBody>
                  <a:tcPr marL="45720" marR="45720" horzOverflow="overflow">
                    <a:lnL>
                      <a:noFill/>
                    </a:lnL>
                    <a:lnR cap="flat">
                      <a:noFill/>
                    </a:lnR>
                    <a:lnT w="12700" cap="flat" cmpd="sng" algn="ctr">
                      <a:solidFill>
                        <a:schemeClr val="tx2"/>
                      </a:solidFill>
                      <a:prstDash val="solid"/>
                      <a:round/>
                      <a:headEnd type="none" w="med" len="med"/>
                      <a:tailEnd type="none" w="med" len="med"/>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Oral Candidiasis</a:t>
                      </a: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22 (1.5)</a:t>
                      </a:r>
                    </a:p>
                  </a:txBody>
                  <a:tcPr marL="45720" marR="45720" horzOverflow="overflow">
                    <a:lnL>
                      <a:noFill/>
                    </a:lnL>
                    <a:lnR cap="flat">
                      <a:noFill/>
                    </a:lnR>
                    <a:lnT>
                      <a:noFill/>
                    </a:lnT>
                    <a:lnB>
                      <a:noFill/>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Esophageal Candidiasis</a:t>
                      </a: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4 (0.3)</a:t>
                      </a:r>
                    </a:p>
                  </a:txBody>
                  <a:tcPr marL="45720" marR="45720" horzOverflow="overflow">
                    <a:lnL>
                      <a:noFill/>
                    </a:lnL>
                    <a:lnR cap="flat">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Coccidioidomycosis</a:t>
                      </a: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 (&lt;0.1)</a:t>
                      </a:r>
                    </a:p>
                  </a:txBody>
                  <a:tcPr marL="45720" marR="45720" horzOverflow="overflow">
                    <a:lnL>
                      <a:noFill/>
                    </a:lnL>
                    <a:lnR cap="flat">
                      <a:noFill/>
                    </a:lnR>
                    <a:lnT>
                      <a:noFill/>
                    </a:lnT>
                    <a:lnB>
                      <a:noFill/>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Nocardiosis</a:t>
                      </a: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 (&lt;0.1)</a:t>
                      </a:r>
                    </a:p>
                  </a:txBody>
                  <a:tcPr marL="45720" marR="45720" horzOverflow="overflow">
                    <a:lnL>
                      <a:noFill/>
                    </a:lnL>
                    <a:lnR cap="flat">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Tuberculosis</a:t>
                      </a:r>
                    </a:p>
                  </a:txBody>
                  <a:tcPr marL="45720" marR="45720" horzOverflow="overflow">
                    <a:lnL cap="flat">
                      <a:noFill/>
                    </a:lnL>
                    <a:lnR>
                      <a:noFill/>
                    </a:lnR>
                    <a:lnT>
                      <a:noFill/>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3 (0.2)</a:t>
                      </a:r>
                    </a:p>
                  </a:txBody>
                  <a:tcPr marL="45720" marR="45720" horzOverflow="overflow">
                    <a:lnL>
                      <a:noFill/>
                    </a:lnL>
                    <a:lnR cap="flat">
                      <a:noFill/>
                    </a:lnR>
                    <a:lnT>
                      <a:noFill/>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4064292" name="Rectangle 36"/>
          <p:cNvSpPr>
            <a:spLocks noChangeArrowheads="1"/>
          </p:cNvSpPr>
          <p:nvPr/>
        </p:nvSpPr>
        <p:spPr bwMode="auto">
          <a:xfrm>
            <a:off x="837067" y="6202363"/>
            <a:ext cx="7710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eaLnBrk="1" hangingPunct="1"/>
            <a:r>
              <a:rPr lang="en-US" sz="2000" dirty="0" err="1">
                <a:latin typeface="Arial Unicode MS" pitchFamily="34" charset="-128"/>
                <a:ea typeface="Arial Unicode MS" pitchFamily="34" charset="-128"/>
                <a:cs typeface="Arial Unicode MS" pitchFamily="34" charset="-128"/>
              </a:rPr>
              <a:t>Colombel</a:t>
            </a:r>
            <a:r>
              <a:rPr lang="en-US" sz="2000" dirty="0">
                <a:latin typeface="Arial Unicode MS" pitchFamily="34" charset="-128"/>
                <a:ea typeface="Arial Unicode MS" pitchFamily="34" charset="-128"/>
                <a:cs typeface="Arial Unicode MS" pitchFamily="34" charset="-128"/>
              </a:rPr>
              <a:t> JF, et al. Gastroenterology 2007</a:t>
            </a:r>
            <a:r>
              <a:rPr lang="en-US" sz="2000" dirty="0" smtClean="0">
                <a:latin typeface="Arial Unicode MS" pitchFamily="34" charset="-128"/>
                <a:ea typeface="Arial Unicode MS" pitchFamily="34" charset="-128"/>
                <a:cs typeface="Arial Unicode MS" pitchFamily="34" charset="-128"/>
              </a:rPr>
              <a:t>; 132(4 </a:t>
            </a:r>
            <a:r>
              <a:rPr lang="en-US" sz="2000" dirty="0" err="1">
                <a:latin typeface="Arial Unicode MS" pitchFamily="34" charset="-128"/>
                <a:ea typeface="Arial Unicode MS" pitchFamily="34" charset="-128"/>
                <a:cs typeface="Arial Unicode MS" pitchFamily="34" charset="-128"/>
              </a:rPr>
              <a:t>Suppl</a:t>
            </a:r>
            <a:r>
              <a:rPr lang="en-US" sz="2000" dirty="0">
                <a:latin typeface="Arial Unicode MS" pitchFamily="34" charset="-128"/>
                <a:ea typeface="Arial Unicode MS" pitchFamily="34" charset="-128"/>
                <a:cs typeface="Arial Unicode MS" pitchFamily="34" charset="-128"/>
              </a:rPr>
              <a:t> </a:t>
            </a:r>
            <a:r>
              <a:rPr lang="en-US" sz="2000" dirty="0" smtClean="0">
                <a:latin typeface="Arial Unicode MS" pitchFamily="34" charset="-128"/>
                <a:ea typeface="Arial Unicode MS" pitchFamily="34" charset="-128"/>
                <a:cs typeface="Arial Unicode MS" pitchFamily="34" charset="-128"/>
              </a:rPr>
              <a:t>2) </a:t>
            </a:r>
            <a:endParaRPr lang="en-US" sz="2000"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4850" name="Rectangle 2"/>
          <p:cNvSpPr>
            <a:spLocks noGrp="1" noChangeArrowheads="1"/>
          </p:cNvSpPr>
          <p:nvPr>
            <p:ph type="title"/>
          </p:nvPr>
        </p:nvSpPr>
        <p:spPr/>
        <p:txBody>
          <a:bodyPr/>
          <a:lstStyle/>
          <a:p>
            <a:r>
              <a:rPr lang="en-US" dirty="0"/>
              <a:t>Lymphoma in </a:t>
            </a:r>
            <a:r>
              <a:rPr lang="en-US" dirty="0" smtClean="0"/>
              <a:t>Patients with CD</a:t>
            </a:r>
            <a:endParaRPr lang="en-US" dirty="0"/>
          </a:p>
        </p:txBody>
      </p:sp>
      <p:graphicFrame>
        <p:nvGraphicFramePr>
          <p:cNvPr id="4174851" name="Group 3"/>
          <p:cNvGraphicFramePr>
            <a:graphicFrameLocks noGrp="1"/>
          </p:cNvGraphicFramePr>
          <p:nvPr>
            <p:ph type="tbl" idx="1"/>
          </p:nvPr>
        </p:nvGraphicFramePr>
        <p:xfrm>
          <a:off x="536575" y="1628775"/>
          <a:ext cx="8045450" cy="4287839"/>
        </p:xfrm>
        <a:graphic>
          <a:graphicData uri="http://schemas.openxmlformats.org/drawingml/2006/table">
            <a:tbl>
              <a:tblPr/>
              <a:tblGrid>
                <a:gridCol w="3717925"/>
                <a:gridCol w="4327525"/>
              </a:tblGrid>
              <a:tr h="1038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CD Publication</a:t>
                      </a: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Relative incidence of lymphoma </a:t>
                      </a:r>
                    </a:p>
                  </a:txBody>
                  <a:tcPr anchor="b"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Greenstein, 1985</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4.7- fold increase</a:t>
                      </a:r>
                    </a:p>
                  </a:txBody>
                  <a:tcPr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Mellemkjaer, 2000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1.5- fold increase</a:t>
                      </a:r>
                    </a:p>
                  </a:txBody>
                  <a:tcPr anchor="ctr" anchorCtr="1" horzOverflow="overflow">
                    <a:lnL>
                      <a:noFill/>
                    </a:lnL>
                    <a:lnR cap="flat">
                      <a:noFill/>
                    </a:lnR>
                    <a:lnT>
                      <a:noFill/>
                    </a:lnT>
                    <a:lnB>
                      <a:noFill/>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Lewis, 2001</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 fold increase</a:t>
                      </a:r>
                    </a:p>
                  </a:txBody>
                  <a:tcPr anchor="ctr" anchorCtr="1" horzOverflow="overflow">
                    <a:lnL>
                      <a:noFill/>
                    </a:lnL>
                    <a:lnR cap="flat">
                      <a:noFill/>
                    </a:lnR>
                    <a:lnT>
                      <a:noFill/>
                    </a:lnT>
                    <a:lnB>
                      <a:noFill/>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Bernstein, 2001</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2.4- fold increase</a:t>
                      </a:r>
                      <a:r>
                        <a:rPr kumimoji="0" lang="en-US" sz="2800" b="0" i="0" u="sng"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 </a:t>
                      </a:r>
                    </a:p>
                  </a:txBody>
                  <a:tcPr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6114" name="Rectangle 2"/>
          <p:cNvSpPr>
            <a:spLocks noGrp="1" noChangeArrowheads="1"/>
          </p:cNvSpPr>
          <p:nvPr>
            <p:ph type="title"/>
          </p:nvPr>
        </p:nvSpPr>
        <p:spPr/>
        <p:txBody>
          <a:bodyPr/>
          <a:lstStyle/>
          <a:p>
            <a:r>
              <a:rPr lang="en-US" sz="2800" dirty="0"/>
              <a:t>NON-HODGKIN’S LYMPHOMA  IN </a:t>
            </a:r>
            <a:r>
              <a:rPr lang="en-US" sz="2800" dirty="0" smtClean="0"/>
              <a:t>CD</a:t>
            </a:r>
            <a:endParaRPr lang="en-US" sz="2800" dirty="0"/>
          </a:p>
        </p:txBody>
      </p:sp>
      <p:sp>
        <p:nvSpPr>
          <p:cNvPr id="4186115" name="Rectangle 3"/>
          <p:cNvSpPr>
            <a:spLocks noGrp="1" noChangeArrowheads="1"/>
          </p:cNvSpPr>
          <p:nvPr>
            <p:ph type="body" idx="1"/>
          </p:nvPr>
        </p:nvSpPr>
        <p:spPr/>
        <p:txBody>
          <a:bodyPr/>
          <a:lstStyle/>
          <a:p>
            <a:pPr>
              <a:lnSpc>
                <a:spcPct val="90000"/>
              </a:lnSpc>
            </a:pPr>
            <a:r>
              <a:rPr lang="en-US" sz="2800" dirty="0"/>
              <a:t>Event                 Estimated Frequency(annual)</a:t>
            </a:r>
          </a:p>
          <a:p>
            <a:pPr>
              <a:lnSpc>
                <a:spcPct val="90000"/>
              </a:lnSpc>
              <a:buFont typeface="Wingdings" pitchFamily="2" charset="2"/>
              <a:buNone/>
            </a:pPr>
            <a:endParaRPr lang="en-US" sz="2800" dirty="0"/>
          </a:p>
          <a:p>
            <a:pPr>
              <a:lnSpc>
                <a:spcPct val="90000"/>
              </a:lnSpc>
              <a:buFont typeface="Wingdings" pitchFamily="2" charset="2"/>
              <a:buNone/>
            </a:pPr>
            <a:r>
              <a:rPr lang="en-US" sz="2800" dirty="0"/>
              <a:t>Baseline                        0.02% (2/10.000)</a:t>
            </a:r>
          </a:p>
          <a:p>
            <a:pPr>
              <a:lnSpc>
                <a:spcPct val="90000"/>
              </a:lnSpc>
              <a:buFont typeface="Wingdings" pitchFamily="2" charset="2"/>
              <a:buNone/>
            </a:pPr>
            <a:r>
              <a:rPr lang="en-US" sz="2800" dirty="0"/>
              <a:t>On IM*                           0.04% (4/10.000)</a:t>
            </a:r>
          </a:p>
          <a:p>
            <a:pPr>
              <a:lnSpc>
                <a:spcPct val="90000"/>
              </a:lnSpc>
              <a:buFont typeface="Wingdings" pitchFamily="2" charset="2"/>
              <a:buNone/>
            </a:pPr>
            <a:r>
              <a:rPr lang="en-US" sz="2800" dirty="0"/>
              <a:t>On anti-TNF**               0.06% (6/10.000)</a:t>
            </a:r>
          </a:p>
          <a:p>
            <a:pPr>
              <a:lnSpc>
                <a:spcPct val="90000"/>
              </a:lnSpc>
              <a:buFont typeface="Wingdings" pitchFamily="2" charset="2"/>
              <a:buNone/>
            </a:pPr>
            <a:endParaRPr lang="en-US" sz="2000" dirty="0"/>
          </a:p>
          <a:p>
            <a:pPr>
              <a:lnSpc>
                <a:spcPct val="90000"/>
              </a:lnSpc>
              <a:buFont typeface="Wingdings" pitchFamily="2" charset="2"/>
              <a:buNone/>
            </a:pPr>
            <a:r>
              <a:rPr lang="en-US" sz="2000" dirty="0"/>
              <a:t>*  IM  = </a:t>
            </a:r>
            <a:r>
              <a:rPr lang="en-US" sz="2000" dirty="0" err="1" smtClean="0"/>
              <a:t>Immunomodulators</a:t>
            </a:r>
            <a:endParaRPr lang="en-US" sz="2000" dirty="0"/>
          </a:p>
          <a:p>
            <a:pPr>
              <a:lnSpc>
                <a:spcPct val="90000"/>
              </a:lnSpc>
              <a:buFont typeface="Wingdings" pitchFamily="2" charset="2"/>
              <a:buNone/>
            </a:pPr>
            <a:r>
              <a:rPr lang="en-US" sz="2000" dirty="0"/>
              <a:t>**TNF= Tumor necrosis factor</a:t>
            </a:r>
          </a:p>
          <a:p>
            <a:pPr>
              <a:lnSpc>
                <a:spcPct val="90000"/>
              </a:lnSpc>
              <a:buFont typeface="Wingdings" pitchFamily="2" charset="2"/>
              <a:buNone/>
            </a:pPr>
            <a:endParaRPr lang="en-US" sz="2000" dirty="0"/>
          </a:p>
          <a:p>
            <a:pPr>
              <a:lnSpc>
                <a:spcPct val="90000"/>
              </a:lnSpc>
              <a:buFont typeface="Wingdings" pitchFamily="2" charset="2"/>
              <a:buNone/>
            </a:pPr>
            <a:r>
              <a:rPr lang="en-US" sz="1800" dirty="0"/>
              <a:t>In: </a:t>
            </a:r>
            <a:r>
              <a:rPr lang="en-US" sz="1800" dirty="0" err="1"/>
              <a:t>Targan</a:t>
            </a:r>
            <a:r>
              <a:rPr lang="en-US" sz="1800" dirty="0"/>
              <a:t> S, Shanahan F, Karp L, eds. IBD. Translating basic science into clinical practice. In press, </a:t>
            </a:r>
            <a:r>
              <a:rPr lang="en-US" sz="1800" dirty="0" smtClean="0"/>
              <a:t>2013.</a:t>
            </a:r>
            <a:endParaRPr lang="en-US" sz="1800" dirty="0"/>
          </a:p>
          <a:p>
            <a:pPr>
              <a:lnSpc>
                <a:spcPct val="90000"/>
              </a:lnSpc>
              <a:buFont typeface="Wingdings" pitchFamily="2" charset="2"/>
              <a:buNone/>
            </a:pPr>
            <a:endParaRPr lang="en-US" sz="2000" dirty="0"/>
          </a:p>
          <a:p>
            <a:pPr>
              <a:lnSpc>
                <a:spcPct val="90000"/>
              </a:lnSpc>
              <a:buFont typeface="Wingdings" pitchFamily="2" charset="2"/>
              <a:buNone/>
            </a:pPr>
            <a:endParaRPr lang="en-US" sz="2000" dirty="0"/>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noGrp="1"/>
          </p:cNvSpPr>
          <p:nvPr/>
        </p:nvSpPr>
        <p:spPr bwMode="auto">
          <a:xfrm>
            <a:off x="6934200" y="57150"/>
            <a:ext cx="2133600" cy="476250"/>
          </a:xfrm>
          <a:prstGeom prst="rect">
            <a:avLst/>
          </a:prstGeom>
          <a:noFill/>
          <a:ln>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endParaRPr lang="en-US" sz="1400">
              <a:latin typeface="Times New Roman" pitchFamily="18" charset="0"/>
            </a:endParaRPr>
          </a:p>
        </p:txBody>
      </p:sp>
      <p:sp>
        <p:nvSpPr>
          <p:cNvPr id="4187139" name="Rectangle 2"/>
          <p:cNvSpPr>
            <a:spLocks noGrp="1" noChangeArrowheads="1"/>
          </p:cNvSpPr>
          <p:nvPr>
            <p:ph type="title" idx="4294967295"/>
          </p:nvPr>
        </p:nvSpPr>
        <p:spPr>
          <a:xfrm>
            <a:off x="430213" y="512763"/>
            <a:ext cx="8337550" cy="609600"/>
          </a:xfrm>
          <a:noFill/>
        </p:spPr>
        <p:txBody>
          <a:bodyPr lIns="0" tIns="0" rIns="0" bIns="0" anchor="b" anchorCtr="0">
            <a:spAutoFit/>
          </a:bodyPr>
          <a:lstStyle/>
          <a:p>
            <a:r>
              <a:rPr lang="en-US" sz="4000"/>
              <a:t>Hepatosplenic T-cell Lymphoma  </a:t>
            </a:r>
          </a:p>
        </p:txBody>
      </p:sp>
      <p:sp>
        <p:nvSpPr>
          <p:cNvPr id="4187140" name="Rectangle 3"/>
          <p:cNvSpPr>
            <a:spLocks noGrp="1" noChangeArrowheads="1"/>
          </p:cNvSpPr>
          <p:nvPr>
            <p:ph type="body" idx="4294967295"/>
          </p:nvPr>
        </p:nvSpPr>
        <p:spPr>
          <a:xfrm>
            <a:off x="0" y="1465263"/>
            <a:ext cx="8567738" cy="4202112"/>
          </a:xfrm>
        </p:spPr>
        <p:txBody>
          <a:bodyPr lIns="0" tIns="0" rIns="0" bIns="0">
            <a:spAutoFit/>
          </a:bodyPr>
          <a:lstStyle/>
          <a:p>
            <a:r>
              <a:rPr lang="en-US" sz="2800"/>
              <a:t>16 reported/possible cases </a:t>
            </a:r>
          </a:p>
          <a:p>
            <a:pPr lvl="1"/>
            <a:r>
              <a:rPr lang="en-US" sz="2400"/>
              <a:t>All were reported between 2002 and September 2009</a:t>
            </a:r>
          </a:p>
          <a:p>
            <a:pPr lvl="1"/>
            <a:r>
              <a:rPr lang="en-US" sz="2400"/>
              <a:t>13 cases with inflix./3 with adalimumab and AZA/6-MP</a:t>
            </a:r>
          </a:p>
          <a:p>
            <a:pPr lvl="1"/>
            <a:r>
              <a:rPr lang="en-US" sz="2400"/>
              <a:t>All cases reported to be HSTCL had IBD.</a:t>
            </a:r>
          </a:p>
          <a:p>
            <a:pPr lvl="2"/>
            <a:r>
              <a:rPr lang="en-US" sz="2000"/>
              <a:t>Ages: 12, 15, 17, 18, 19 (3 pts), 21, 22, 22, 29, 31, 31, 40, 58</a:t>
            </a:r>
          </a:p>
          <a:p>
            <a:pPr lvl="2"/>
            <a:r>
              <a:rPr lang="en-US" sz="2000"/>
              <a:t>14 with CD, 1 UC, 1 indeterminate colitis with features of UC</a:t>
            </a:r>
          </a:p>
          <a:p>
            <a:pPr lvl="2"/>
            <a:r>
              <a:rPr lang="en-US" sz="2000"/>
              <a:t>11 cases from US, 2 cases from Germany, 1 case each from UK, Norway and Australia</a:t>
            </a:r>
          </a:p>
          <a:p>
            <a:pPr lvl="2"/>
            <a:r>
              <a:rPr lang="en-US" sz="2000"/>
              <a:t>15/16 males</a:t>
            </a:r>
          </a:p>
          <a:p>
            <a:pPr lvl="2"/>
            <a:r>
              <a:rPr lang="en-US" sz="2000"/>
              <a:t>Range infliximab infusions: 1 to 24 </a:t>
            </a:r>
          </a:p>
          <a:p>
            <a:pPr lvl="3"/>
            <a:r>
              <a:rPr lang="en-US" sz="1800">
                <a:cs typeface="Arial" pitchFamily="34" charset="0"/>
              </a:rPr>
              <a:t>7 had limited infliximab exposure (1-3 infusions)</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0994" name="Rectangle 2"/>
          <p:cNvSpPr>
            <a:spLocks noGrp="1" noChangeArrowheads="1"/>
          </p:cNvSpPr>
          <p:nvPr>
            <p:ph type="title"/>
          </p:nvPr>
        </p:nvSpPr>
        <p:spPr>
          <a:xfrm>
            <a:off x="609600" y="0"/>
            <a:ext cx="8229600" cy="1066800"/>
          </a:xfrm>
        </p:spPr>
        <p:txBody>
          <a:bodyPr/>
          <a:lstStyle/>
          <a:p>
            <a:r>
              <a:rPr lang="en-US" dirty="0" smtClean="0"/>
              <a:t>Malignancy with BT </a:t>
            </a:r>
            <a:endParaRPr lang="en-US" dirty="0"/>
          </a:p>
        </p:txBody>
      </p:sp>
      <p:sp>
        <p:nvSpPr>
          <p:cNvPr id="4180995" name="Rectangle 3"/>
          <p:cNvSpPr>
            <a:spLocks noGrp="1" noChangeArrowheads="1"/>
          </p:cNvSpPr>
          <p:nvPr>
            <p:ph type="body" idx="1"/>
          </p:nvPr>
        </p:nvSpPr>
        <p:spPr>
          <a:xfrm>
            <a:off x="609600" y="1295400"/>
            <a:ext cx="8045450" cy="5181600"/>
          </a:xfrm>
        </p:spPr>
        <p:txBody>
          <a:bodyPr/>
          <a:lstStyle/>
          <a:p>
            <a:r>
              <a:rPr lang="en-US" sz="2600" dirty="0"/>
              <a:t>At the present time, it is not possible to be certain whether the </a:t>
            </a:r>
            <a:r>
              <a:rPr lang="en-US" sz="2600" dirty="0" smtClean="0"/>
              <a:t>BT </a:t>
            </a:r>
            <a:r>
              <a:rPr lang="en-US" sz="2600" dirty="0"/>
              <a:t>increases a patient’s chance of developing a malignancy</a:t>
            </a:r>
          </a:p>
          <a:p>
            <a:r>
              <a:rPr lang="en-US" sz="2600" dirty="0"/>
              <a:t>There is also concern </a:t>
            </a:r>
            <a:r>
              <a:rPr lang="en-US" sz="2600" dirty="0" smtClean="0"/>
              <a:t>that BT with conventional </a:t>
            </a:r>
            <a:r>
              <a:rPr lang="en-US" sz="2600" dirty="0" err="1"/>
              <a:t>immunomodulators</a:t>
            </a:r>
            <a:r>
              <a:rPr lang="en-US" sz="2600" dirty="0"/>
              <a:t> may increase the risk of malignancy</a:t>
            </a:r>
          </a:p>
          <a:p>
            <a:r>
              <a:rPr lang="en-US" sz="2600" dirty="0"/>
              <a:t>Risks must always be weighed against the risks of inadequate treatment of the underlying disease </a:t>
            </a:r>
          </a:p>
          <a:p>
            <a:r>
              <a:rPr lang="en-US" sz="2600" dirty="0"/>
              <a:t>Caution should be exercised when treating any patient with a current or past history of malignancy</a:t>
            </a:r>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3282" name="Rectangle 2"/>
          <p:cNvSpPr>
            <a:spLocks noGrp="1" noChangeArrowheads="1"/>
          </p:cNvSpPr>
          <p:nvPr>
            <p:ph type="title"/>
          </p:nvPr>
        </p:nvSpPr>
        <p:spPr>
          <a:xfrm>
            <a:off x="442686" y="232229"/>
            <a:ext cx="8229600" cy="779010"/>
          </a:xfrm>
        </p:spPr>
        <p:txBody>
          <a:bodyPr/>
          <a:lstStyle/>
          <a:p>
            <a:r>
              <a:rPr lang="en-US" sz="4000" dirty="0"/>
              <a:t>Pregnancy &amp; </a:t>
            </a:r>
            <a:r>
              <a:rPr lang="en-US" sz="4000" dirty="0" smtClean="0"/>
              <a:t>BT</a:t>
            </a:r>
            <a:endParaRPr lang="en-US" sz="4000" dirty="0"/>
          </a:p>
        </p:txBody>
      </p:sp>
      <p:sp>
        <p:nvSpPr>
          <p:cNvPr id="4193283" name="Rectangle 3"/>
          <p:cNvSpPr>
            <a:spLocks noGrp="1" noChangeArrowheads="1"/>
          </p:cNvSpPr>
          <p:nvPr>
            <p:ph type="body" idx="1"/>
          </p:nvPr>
        </p:nvSpPr>
        <p:spPr>
          <a:xfrm>
            <a:off x="275772" y="1135742"/>
            <a:ext cx="8411028" cy="4640944"/>
          </a:xfrm>
        </p:spPr>
        <p:txBody>
          <a:bodyPr/>
          <a:lstStyle/>
          <a:p>
            <a:pPr marL="609600" indent="-609600">
              <a:lnSpc>
                <a:spcPct val="80000"/>
              </a:lnSpc>
            </a:pPr>
            <a:r>
              <a:rPr lang="en-US" sz="2800" dirty="0"/>
              <a:t>BT can be continued during conception,</a:t>
            </a:r>
          </a:p>
          <a:p>
            <a:pPr marL="609600" indent="-609600">
              <a:lnSpc>
                <a:spcPct val="80000"/>
              </a:lnSpc>
              <a:buFont typeface="Wingdings" pitchFamily="2" charset="2"/>
              <a:buNone/>
            </a:pPr>
            <a:r>
              <a:rPr lang="en-US" sz="2800" dirty="0"/>
              <a:t>     </a:t>
            </a:r>
            <a:r>
              <a:rPr lang="en-US" sz="2800" dirty="0" smtClean="0"/>
              <a:t> pregnancy </a:t>
            </a:r>
            <a:r>
              <a:rPr lang="en-US" sz="2800" dirty="0"/>
              <a:t>and lactation.</a:t>
            </a:r>
          </a:p>
          <a:p>
            <a:pPr marL="609600" indent="-609600">
              <a:lnSpc>
                <a:spcPct val="80000"/>
              </a:lnSpc>
            </a:pPr>
            <a:r>
              <a:rPr lang="en-US" sz="2800" dirty="0" smtClean="0"/>
              <a:t>Negative </a:t>
            </a:r>
            <a:r>
              <a:rPr lang="en-US" sz="2800" dirty="0"/>
              <a:t>impact </a:t>
            </a:r>
            <a:r>
              <a:rPr lang="en-US" sz="2800" dirty="0" smtClean="0"/>
              <a:t> to </a:t>
            </a:r>
            <a:r>
              <a:rPr lang="en-US" sz="2800" dirty="0"/>
              <a:t>mother or </a:t>
            </a:r>
            <a:r>
              <a:rPr lang="en-US" sz="2800" dirty="0" smtClean="0"/>
              <a:t>baby is low.</a:t>
            </a:r>
            <a:endParaRPr lang="en-US" sz="2800" dirty="0"/>
          </a:p>
          <a:p>
            <a:pPr marL="609600" indent="-609600">
              <a:lnSpc>
                <a:spcPct val="80000"/>
              </a:lnSpc>
            </a:pPr>
            <a:r>
              <a:rPr lang="en-US" sz="2800" dirty="0"/>
              <a:t>If mother remains in remission, Infliximab</a:t>
            </a:r>
          </a:p>
          <a:p>
            <a:pPr marL="609600" indent="-609600">
              <a:lnSpc>
                <a:spcPct val="80000"/>
              </a:lnSpc>
              <a:buFont typeface="Wingdings" pitchFamily="2" charset="2"/>
              <a:buNone/>
            </a:pPr>
            <a:r>
              <a:rPr lang="en-US" sz="2800" dirty="0"/>
              <a:t>     &amp; </a:t>
            </a:r>
            <a:r>
              <a:rPr lang="en-US" sz="2800" dirty="0" err="1"/>
              <a:t>Adalimumab</a:t>
            </a:r>
            <a:r>
              <a:rPr lang="en-US" sz="2800" dirty="0"/>
              <a:t> </a:t>
            </a:r>
            <a:r>
              <a:rPr lang="en-US" sz="2800" dirty="0" smtClean="0"/>
              <a:t> could </a:t>
            </a:r>
            <a:r>
              <a:rPr lang="en-US" sz="2800" dirty="0"/>
              <a:t>be d/</a:t>
            </a:r>
            <a:r>
              <a:rPr lang="en-US" sz="2800" dirty="0" err="1"/>
              <a:t>c’ed</a:t>
            </a:r>
            <a:r>
              <a:rPr lang="en-US" sz="2800" dirty="0"/>
              <a:t> in the 3</a:t>
            </a:r>
            <a:r>
              <a:rPr lang="en-US" sz="2800" baseline="30000" dirty="0"/>
              <a:t>rd</a:t>
            </a:r>
          </a:p>
          <a:p>
            <a:pPr marL="609600" indent="-609600">
              <a:lnSpc>
                <a:spcPct val="80000"/>
              </a:lnSpc>
              <a:buFont typeface="Wingdings" pitchFamily="2" charset="2"/>
              <a:buNone/>
            </a:pPr>
            <a:r>
              <a:rPr lang="en-US" sz="2800" dirty="0"/>
              <a:t>     trimester and restart after the delivery.</a:t>
            </a:r>
          </a:p>
          <a:p>
            <a:pPr marL="609600" indent="-609600">
              <a:lnSpc>
                <a:spcPct val="80000"/>
              </a:lnSpc>
            </a:pPr>
            <a:r>
              <a:rPr lang="en-US" sz="2800" dirty="0" err="1"/>
              <a:t>Certolizumab</a:t>
            </a:r>
            <a:r>
              <a:rPr lang="en-US" sz="2800" dirty="0"/>
              <a:t> may be safe throughout  pregnancy. </a:t>
            </a:r>
            <a:endParaRPr lang="en-US" sz="2800" dirty="0" smtClean="0"/>
          </a:p>
          <a:p>
            <a:pPr marL="609600" indent="-609600">
              <a:lnSpc>
                <a:spcPct val="80000"/>
              </a:lnSpc>
            </a:pPr>
            <a:r>
              <a:rPr lang="en-US" sz="2800" dirty="0" smtClean="0"/>
              <a:t>BT appears to be safe during breastfeeding.</a:t>
            </a:r>
          </a:p>
          <a:p>
            <a:pPr marL="609600" indent="-609600">
              <a:lnSpc>
                <a:spcPct val="80000"/>
              </a:lnSpc>
            </a:pPr>
            <a:r>
              <a:rPr lang="en-US" sz="2800" dirty="0" smtClean="0"/>
              <a:t>BT agents are detected in infants for 6 months.</a:t>
            </a:r>
            <a:endParaRPr lang="en-US" sz="2800" dirty="0"/>
          </a:p>
          <a:p>
            <a:pPr marL="609600" indent="-609600">
              <a:lnSpc>
                <a:spcPct val="80000"/>
              </a:lnSpc>
            </a:pPr>
            <a:endParaRPr lang="en-US" sz="1800" dirty="0"/>
          </a:p>
          <a:p>
            <a:pPr marL="609600" indent="-609600">
              <a:lnSpc>
                <a:spcPct val="80000"/>
              </a:lnSpc>
              <a:buFont typeface="Wingdings" pitchFamily="2" charset="2"/>
              <a:buNone/>
            </a:pPr>
            <a:r>
              <a:rPr lang="en-US" sz="1800" dirty="0"/>
              <a:t>Practical </a:t>
            </a:r>
            <a:r>
              <a:rPr lang="en-US" sz="1800" dirty="0" err="1"/>
              <a:t>Gastroenterol</a:t>
            </a:r>
            <a:r>
              <a:rPr lang="en-US" sz="1800" dirty="0"/>
              <a:t> 63: 33, 2010.</a:t>
            </a:r>
          </a:p>
          <a:p>
            <a:pPr marL="609600" indent="-609600">
              <a:lnSpc>
                <a:spcPct val="80000"/>
              </a:lnSpc>
              <a:buFont typeface="Wingdings" pitchFamily="2" charset="2"/>
              <a:buNone/>
            </a:pPr>
            <a:r>
              <a:rPr lang="en-US" sz="1800" dirty="0" smtClean="0"/>
              <a:t>Expert Rev </a:t>
            </a:r>
            <a:r>
              <a:rPr lang="en-US" sz="1800" dirty="0" err="1" smtClean="0"/>
              <a:t>Clin</a:t>
            </a:r>
            <a:r>
              <a:rPr lang="en-US" sz="1800" dirty="0" smtClean="0"/>
              <a:t> </a:t>
            </a:r>
            <a:r>
              <a:rPr lang="en-US" sz="1800" dirty="0" err="1" smtClean="0"/>
              <a:t>Immonol</a:t>
            </a:r>
            <a:r>
              <a:rPr lang="en-US" sz="1800" dirty="0" smtClean="0"/>
              <a:t> 9: 161,2013.</a:t>
            </a:r>
            <a:endParaRPr lang="en-US" sz="1800" dirty="0"/>
          </a:p>
          <a:p>
            <a:pPr marL="609600" indent="-609600">
              <a:lnSpc>
                <a:spcPct val="80000"/>
              </a:lnSpc>
              <a:buFont typeface="Wingdings" pitchFamily="2" charset="2"/>
              <a:buNone/>
            </a:pPr>
            <a:r>
              <a:rPr lang="en-US" sz="1800" dirty="0" smtClean="0"/>
              <a:t>                </a:t>
            </a:r>
            <a:endParaRPr lang="en-US" sz="1800" dirty="0"/>
          </a:p>
          <a:p>
            <a:pPr marL="609600" indent="-609600">
              <a:lnSpc>
                <a:spcPct val="80000"/>
              </a:lnSpc>
              <a:buFont typeface="Wingdings" pitchFamily="2" charset="2"/>
              <a:buNone/>
            </a:pPr>
            <a:endParaRPr lang="en-US" sz="1800" dirty="0"/>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35314"/>
            <a:ext cx="8229600" cy="4790849"/>
          </a:xfrm>
        </p:spPr>
        <p:txBody>
          <a:bodyPr/>
          <a:lstStyle/>
          <a:p>
            <a:r>
              <a:rPr lang="en-US" dirty="0"/>
              <a:t>To describe </a:t>
            </a:r>
            <a:r>
              <a:rPr lang="en-US" dirty="0" smtClean="0"/>
              <a:t>our therapeutic goals </a:t>
            </a:r>
            <a:r>
              <a:rPr lang="en-US" dirty="0"/>
              <a:t>in </a:t>
            </a:r>
            <a:r>
              <a:rPr lang="en-US" dirty="0" smtClean="0"/>
              <a:t>CD.</a:t>
            </a:r>
          </a:p>
          <a:p>
            <a:pPr marL="0" indent="0">
              <a:buNone/>
            </a:pPr>
            <a:endParaRPr lang="en-US" dirty="0"/>
          </a:p>
          <a:p>
            <a:r>
              <a:rPr lang="en-US" dirty="0" smtClean="0"/>
              <a:t>To understand evidence on the efficacy, limitations and safety of available new agents in medical management of CD.</a:t>
            </a:r>
          </a:p>
          <a:p>
            <a:pPr marL="0" indent="0">
              <a:buNone/>
            </a:pPr>
            <a:endParaRPr lang="en-US" dirty="0" smtClean="0"/>
          </a:p>
          <a:p>
            <a:r>
              <a:rPr lang="en-US" dirty="0" smtClean="0"/>
              <a:t>To summarize research on the creation of  promising novel agents in treatment armamentarium of CD.</a:t>
            </a:r>
            <a:endParaRPr lang="en-US" dirty="0"/>
          </a:p>
        </p:txBody>
      </p:sp>
    </p:spTree>
    <p:extLst>
      <p:ext uri="{BB962C8B-B14F-4D97-AF65-F5344CB8AC3E}">
        <p14:creationId xmlns:p14="http://schemas.microsoft.com/office/powerpoint/2010/main" val="1979907594"/>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68300"/>
            <a:ext cx="9144000" cy="6107331"/>
          </a:xfrm>
          <a:prstGeom prst="rect">
            <a:avLst/>
          </a:prstGeom>
        </p:spPr>
      </p:pic>
    </p:spTree>
    <p:extLst>
      <p:ext uri="{BB962C8B-B14F-4D97-AF65-F5344CB8AC3E}">
        <p14:creationId xmlns:p14="http://schemas.microsoft.com/office/powerpoint/2010/main" val="3291941304"/>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657"/>
            <a:ext cx="8229600" cy="1577296"/>
          </a:xfrm>
        </p:spPr>
        <p:txBody>
          <a:bodyPr/>
          <a:lstStyle/>
          <a:p>
            <a:r>
              <a:rPr lang="en-US" dirty="0" smtClean="0"/>
              <a:t>NATALIZUMAB [</a:t>
            </a:r>
            <a:r>
              <a:rPr lang="en-US" dirty="0" err="1" smtClean="0"/>
              <a:t>Tysabri</a:t>
            </a:r>
            <a:r>
              <a:rPr lang="en-US" dirty="0" smtClean="0"/>
              <a:t>]</a:t>
            </a:r>
            <a:endParaRPr lang="en-US" dirty="0"/>
          </a:p>
        </p:txBody>
      </p:sp>
      <p:sp>
        <p:nvSpPr>
          <p:cNvPr id="3" name="Content Placeholder 2"/>
          <p:cNvSpPr>
            <a:spLocks noGrp="1"/>
          </p:cNvSpPr>
          <p:nvPr>
            <p:ph idx="1"/>
          </p:nvPr>
        </p:nvSpPr>
        <p:spPr>
          <a:xfrm>
            <a:off x="145143" y="1219200"/>
            <a:ext cx="8998857" cy="4935993"/>
          </a:xfrm>
        </p:spPr>
        <p:txBody>
          <a:bodyPr/>
          <a:lstStyle/>
          <a:p>
            <a:r>
              <a:rPr lang="en-US" dirty="0" smtClean="0"/>
              <a:t>This Integrin alfa-4b7 inhibitor is an effective agent as BT with TNF-Abs as a </a:t>
            </a:r>
            <a:r>
              <a:rPr lang="en-US" dirty="0" err="1" smtClean="0"/>
              <a:t>monotherapy</a:t>
            </a:r>
            <a:r>
              <a:rPr lang="en-US" dirty="0" smtClean="0"/>
              <a:t>, 300  mg IV Q4 weeks through the TOUCH program.</a:t>
            </a:r>
          </a:p>
          <a:p>
            <a:r>
              <a:rPr lang="en-US" dirty="0" smtClean="0"/>
              <a:t>Progressive Multifocal </a:t>
            </a:r>
            <a:r>
              <a:rPr lang="en-US" dirty="0" err="1" smtClean="0"/>
              <a:t>Leukoencephalopathy</a:t>
            </a:r>
            <a:r>
              <a:rPr lang="en-US" dirty="0" smtClean="0"/>
              <a:t> [PML] is a deadly AE by JC virus and need close monitoring in addition to its other AEs.</a:t>
            </a:r>
          </a:p>
          <a:p>
            <a:r>
              <a:rPr lang="en-US" dirty="0" smtClean="0"/>
              <a:t>It is indicated in </a:t>
            </a:r>
            <a:r>
              <a:rPr lang="en-US" dirty="0" err="1" smtClean="0"/>
              <a:t>pts</a:t>
            </a:r>
            <a:r>
              <a:rPr lang="en-US" dirty="0" smtClean="0"/>
              <a:t> with CD to refractory or intolerant with TNF-</a:t>
            </a:r>
            <a:r>
              <a:rPr lang="en-US" dirty="0" err="1" smtClean="0"/>
              <a:t>alfa</a:t>
            </a:r>
            <a:r>
              <a:rPr lang="en-US" dirty="0" smtClean="0"/>
              <a:t> MCA. </a:t>
            </a:r>
          </a:p>
          <a:p>
            <a:endParaRPr lang="en-US" dirty="0"/>
          </a:p>
          <a:p>
            <a:pPr marL="0" indent="0">
              <a:buNone/>
            </a:pPr>
            <a:r>
              <a:rPr lang="en-US" sz="2000" dirty="0" smtClean="0"/>
              <a:t>        Gastroenterology 132: 1672, 2007 &amp;  NEJM 368: 2240, 2013</a:t>
            </a:r>
          </a:p>
          <a:p>
            <a:pPr marL="0" indent="0">
              <a:buNone/>
            </a:pPr>
            <a:endParaRPr lang="en-US" dirty="0"/>
          </a:p>
        </p:txBody>
      </p:sp>
    </p:spTree>
    <p:extLst>
      <p:ext uri="{BB962C8B-B14F-4D97-AF65-F5344CB8AC3E}">
        <p14:creationId xmlns:p14="http://schemas.microsoft.com/office/powerpoint/2010/main" val="1355035336"/>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81000"/>
            <a:ext cx="9144000" cy="6088483"/>
          </a:xfrm>
          <a:prstGeom prst="rect">
            <a:avLst/>
          </a:prstGeom>
        </p:spPr>
      </p:pic>
    </p:spTree>
    <p:extLst>
      <p:ext uri="{BB962C8B-B14F-4D97-AF65-F5344CB8AC3E}">
        <p14:creationId xmlns:p14="http://schemas.microsoft.com/office/powerpoint/2010/main" val="1033583943"/>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3" y="-232228"/>
            <a:ext cx="8229600" cy="1301524"/>
          </a:xfrm>
        </p:spPr>
        <p:txBody>
          <a:bodyPr/>
          <a:lstStyle/>
          <a:p>
            <a:r>
              <a:rPr lang="en-US" dirty="0" smtClean="0"/>
              <a:t>VEDOLIZUMAB</a:t>
            </a:r>
            <a:endParaRPr lang="en-US" dirty="0"/>
          </a:p>
        </p:txBody>
      </p:sp>
      <p:sp>
        <p:nvSpPr>
          <p:cNvPr id="3" name="Content Placeholder 2"/>
          <p:cNvSpPr>
            <a:spLocks noGrp="1"/>
          </p:cNvSpPr>
          <p:nvPr>
            <p:ph idx="1"/>
          </p:nvPr>
        </p:nvSpPr>
        <p:spPr>
          <a:xfrm>
            <a:off x="428172" y="1146629"/>
            <a:ext cx="8527142" cy="4326391"/>
          </a:xfrm>
        </p:spPr>
        <p:txBody>
          <a:bodyPr/>
          <a:lstStyle/>
          <a:p>
            <a:r>
              <a:rPr lang="en-US" sz="2800" dirty="0" smtClean="0"/>
              <a:t>It is a humanized GI-selective MCA directed against alfa4beta7 integrin that blocks specifically gut homing lymphocyte  trafficking.</a:t>
            </a:r>
          </a:p>
          <a:p>
            <a:endParaRPr lang="en-US" sz="2800" dirty="0" smtClean="0"/>
          </a:p>
          <a:p>
            <a:r>
              <a:rPr lang="en-US" sz="2800" dirty="0" smtClean="0"/>
              <a:t>The CRM was 14.5% vs. 6.8% with placebo  (p=0.02) at </a:t>
            </a:r>
            <a:r>
              <a:rPr lang="en-US" sz="2800" dirty="0" err="1" smtClean="0"/>
              <a:t>wk</a:t>
            </a:r>
            <a:r>
              <a:rPr lang="en-US" sz="2800" dirty="0" smtClean="0"/>
              <a:t> 6. In another study, the CRS 39% vs. 21.6% with placebo (p&lt;0.001) in </a:t>
            </a:r>
            <a:r>
              <a:rPr lang="en-US" sz="2800" dirty="0" err="1" smtClean="0"/>
              <a:t>pts</a:t>
            </a:r>
            <a:r>
              <a:rPr lang="en-US" sz="2800" dirty="0" smtClean="0"/>
              <a:t> with CD.</a:t>
            </a:r>
          </a:p>
          <a:p>
            <a:endParaRPr lang="en-US" sz="2800" dirty="0" smtClean="0"/>
          </a:p>
          <a:p>
            <a:r>
              <a:rPr lang="en-US" sz="2800" dirty="0" smtClean="0"/>
              <a:t>It is expected to have no PML. Four deaths occurred ; causes were sepsis x 2, suicide and myocarditis.</a:t>
            </a:r>
          </a:p>
          <a:p>
            <a:endParaRPr lang="en-US" sz="2800" dirty="0" smtClean="0"/>
          </a:p>
          <a:p>
            <a:pPr marL="0" indent="0">
              <a:buNone/>
            </a:pPr>
            <a:r>
              <a:rPr lang="en-US" sz="2400" dirty="0" smtClean="0"/>
              <a:t>          NEJM 369: 711-21 &amp; 775-6, 2013</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89388724"/>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81000"/>
            <a:ext cx="9144000" cy="6092232"/>
          </a:xfrm>
          <a:prstGeom prst="rect">
            <a:avLst/>
          </a:prstGeom>
        </p:spPr>
      </p:pic>
    </p:spTree>
    <p:extLst>
      <p:ext uri="{BB962C8B-B14F-4D97-AF65-F5344CB8AC3E}">
        <p14:creationId xmlns:p14="http://schemas.microsoft.com/office/powerpoint/2010/main" val="2645171646"/>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578" name="Rectangle 2"/>
          <p:cNvSpPr>
            <a:spLocks noGrp="1" noChangeArrowheads="1"/>
          </p:cNvSpPr>
          <p:nvPr>
            <p:ph type="title"/>
          </p:nvPr>
        </p:nvSpPr>
        <p:spPr/>
        <p:txBody>
          <a:bodyPr/>
          <a:lstStyle/>
          <a:p>
            <a:r>
              <a:rPr lang="en-US" sz="3500" b="1" dirty="0"/>
              <a:t>THERAPEUTIC GOALS IN </a:t>
            </a:r>
            <a:r>
              <a:rPr lang="en-US" sz="3500" b="1" dirty="0" smtClean="0"/>
              <a:t>CD</a:t>
            </a:r>
            <a:endParaRPr lang="en-US" sz="3500" b="1" dirty="0"/>
          </a:p>
        </p:txBody>
      </p:sp>
      <p:sp>
        <p:nvSpPr>
          <p:cNvPr id="4120579" name="Rectangle 3"/>
          <p:cNvSpPr>
            <a:spLocks noGrp="1" noChangeArrowheads="1"/>
          </p:cNvSpPr>
          <p:nvPr>
            <p:ph type="body" idx="1"/>
          </p:nvPr>
        </p:nvSpPr>
        <p:spPr/>
        <p:txBody>
          <a:bodyPr/>
          <a:lstStyle/>
          <a:p>
            <a:pPr marL="609600" indent="-609600"/>
            <a:r>
              <a:rPr lang="en-US" sz="2800"/>
              <a:t>Clinical improvement</a:t>
            </a:r>
          </a:p>
          <a:p>
            <a:pPr marL="609600" indent="-609600"/>
            <a:r>
              <a:rPr lang="en-US" sz="2800"/>
              <a:t>Clinical remission</a:t>
            </a:r>
          </a:p>
          <a:p>
            <a:pPr marL="609600" indent="-609600"/>
            <a:r>
              <a:rPr lang="en-US" sz="2800"/>
              <a:t>Corticosteroid weaning</a:t>
            </a:r>
          </a:p>
          <a:p>
            <a:pPr marL="609600" indent="-609600"/>
            <a:r>
              <a:rPr lang="en-US" sz="2800"/>
              <a:t>Maintenance of remission</a:t>
            </a:r>
          </a:p>
          <a:p>
            <a:pPr marL="609600" indent="-609600"/>
            <a:r>
              <a:rPr lang="en-US" sz="2800"/>
              <a:t>Maintained tissue healing</a:t>
            </a:r>
          </a:p>
          <a:p>
            <a:pPr marL="609600" indent="-609600"/>
            <a:r>
              <a:rPr lang="en-US" sz="2800"/>
              <a:t>Decrease in hospitalization &amp; surgical interventions</a:t>
            </a:r>
          </a:p>
          <a:p>
            <a:pPr marL="609600" indent="-609600"/>
            <a:r>
              <a:rPr lang="en-US" sz="2800"/>
              <a:t>Prevention of complications</a:t>
            </a:r>
          </a:p>
          <a:p>
            <a:pPr marL="609600" indent="-609600"/>
            <a:r>
              <a:rPr lang="en-US" sz="2800"/>
              <a:t>Change natural course of the disease</a:t>
            </a:r>
          </a:p>
        </p:txBody>
      </p:sp>
    </p:spTree>
    <p:extLst>
      <p:ext uri="{BB962C8B-B14F-4D97-AF65-F5344CB8AC3E}">
        <p14:creationId xmlns:p14="http://schemas.microsoft.com/office/powerpoint/2010/main" val="4169043354"/>
      </p:ext>
    </p:extLst>
  </p:cSld>
  <p:clrMapOvr>
    <a:masterClrMapping/>
  </p:clrMapOvr>
  <p:transition advClick="0">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8226" name="Rectangle 2"/>
          <p:cNvSpPr>
            <a:spLocks noGrp="1" noChangeArrowheads="1"/>
          </p:cNvSpPr>
          <p:nvPr>
            <p:ph type="title"/>
          </p:nvPr>
        </p:nvSpPr>
        <p:spPr>
          <a:xfrm>
            <a:off x="109084" y="194582"/>
            <a:ext cx="8732837" cy="801688"/>
          </a:xfrm>
        </p:spPr>
        <p:txBody>
          <a:bodyPr/>
          <a:lstStyle/>
          <a:p>
            <a:r>
              <a:rPr lang="en-US" sz="2800" dirty="0" smtClean="0">
                <a:latin typeface="Times New Roman" pitchFamily="18" charset="0"/>
              </a:rPr>
              <a:t>New Agents in Development for the Treatment of CD</a:t>
            </a:r>
            <a:endParaRPr lang="en-US" sz="2800" dirty="0">
              <a:latin typeface="Times New Roman" pitchFamily="18" charset="0"/>
            </a:endParaRPr>
          </a:p>
        </p:txBody>
      </p:sp>
      <p:sp>
        <p:nvSpPr>
          <p:cNvPr id="4148227" name="Rectangle 3"/>
          <p:cNvSpPr>
            <a:spLocks noGrp="1" noChangeArrowheads="1"/>
          </p:cNvSpPr>
          <p:nvPr>
            <p:ph type="body" idx="1"/>
          </p:nvPr>
        </p:nvSpPr>
        <p:spPr>
          <a:xfrm>
            <a:off x="435429" y="1132114"/>
            <a:ext cx="8251371" cy="4994049"/>
          </a:xfrm>
        </p:spPr>
        <p:txBody>
          <a:bodyPr/>
          <a:lstStyle/>
          <a:p>
            <a:pPr>
              <a:lnSpc>
                <a:spcPct val="85000"/>
              </a:lnSpc>
            </a:pPr>
            <a:r>
              <a:rPr lang="en-US" sz="2400" b="1" dirty="0" err="1">
                <a:latin typeface="Times New Roman" pitchFamily="18" charset="0"/>
              </a:rPr>
              <a:t>Golimumab</a:t>
            </a:r>
            <a:r>
              <a:rPr lang="en-US" sz="2400" dirty="0">
                <a:latin typeface="Times New Roman" pitchFamily="18" charset="0"/>
              </a:rPr>
              <a:t>           TNF-</a:t>
            </a:r>
            <a:r>
              <a:rPr lang="en-US" sz="2400" dirty="0" err="1">
                <a:latin typeface="Times New Roman" pitchFamily="18" charset="0"/>
              </a:rPr>
              <a:t>alfa</a:t>
            </a:r>
            <a:r>
              <a:rPr lang="en-US" sz="2400" dirty="0">
                <a:latin typeface="Times New Roman" pitchFamily="18" charset="0"/>
              </a:rPr>
              <a:t> </a:t>
            </a:r>
            <a:r>
              <a:rPr lang="en-US" sz="2400" dirty="0" err="1">
                <a:latin typeface="Times New Roman" pitchFamily="18" charset="0"/>
              </a:rPr>
              <a:t>ab</a:t>
            </a:r>
            <a:r>
              <a:rPr lang="en-US" sz="2400" dirty="0">
                <a:latin typeface="Times New Roman" pitchFamily="18" charset="0"/>
              </a:rPr>
              <a:t>          </a:t>
            </a:r>
            <a:r>
              <a:rPr lang="en-US" sz="2400" dirty="0" smtClean="0">
                <a:latin typeface="Times New Roman" pitchFamily="18" charset="0"/>
              </a:rPr>
              <a:t>    Humanized MCA</a:t>
            </a:r>
            <a:endParaRPr lang="en-US" sz="2400" dirty="0">
              <a:latin typeface="Times New Roman" pitchFamily="18" charset="0"/>
            </a:endParaRPr>
          </a:p>
          <a:p>
            <a:pPr>
              <a:lnSpc>
                <a:spcPct val="85000"/>
              </a:lnSpc>
            </a:pPr>
            <a:r>
              <a:rPr lang="en-US" sz="2400" b="1" dirty="0" err="1" smtClean="0">
                <a:latin typeface="Times New Roman" pitchFamily="18" charset="0"/>
              </a:rPr>
              <a:t>Vedolizumab</a:t>
            </a:r>
            <a:r>
              <a:rPr lang="en-US" sz="2400" dirty="0" smtClean="0">
                <a:latin typeface="Times New Roman" pitchFamily="18" charset="0"/>
              </a:rPr>
              <a:t>         Anti-alfa4beta7        GI specif. integrin </a:t>
            </a:r>
            <a:r>
              <a:rPr lang="en-US" sz="2400" dirty="0" err="1" smtClean="0">
                <a:latin typeface="Times New Roman" pitchFamily="18" charset="0"/>
              </a:rPr>
              <a:t>ab</a:t>
            </a:r>
            <a:endParaRPr lang="en-US" sz="2400" dirty="0" smtClean="0">
              <a:latin typeface="Times New Roman" pitchFamily="18" charset="0"/>
            </a:endParaRPr>
          </a:p>
          <a:p>
            <a:pPr>
              <a:lnSpc>
                <a:spcPct val="85000"/>
              </a:lnSpc>
            </a:pPr>
            <a:r>
              <a:rPr lang="en-US" sz="2400" dirty="0" err="1" smtClean="0">
                <a:latin typeface="Times New Roman" pitchFamily="18" charset="0"/>
              </a:rPr>
              <a:t>Etrolizumab</a:t>
            </a:r>
            <a:r>
              <a:rPr lang="en-US" sz="2400" dirty="0" smtClean="0">
                <a:latin typeface="Times New Roman" pitchFamily="18" charset="0"/>
              </a:rPr>
              <a:t>            Anti-beta7                GI specif. integrin </a:t>
            </a:r>
            <a:r>
              <a:rPr lang="en-US" sz="2400" dirty="0" err="1" smtClean="0">
                <a:latin typeface="Times New Roman" pitchFamily="18" charset="0"/>
              </a:rPr>
              <a:t>ab</a:t>
            </a:r>
            <a:endParaRPr lang="en-US" sz="2400" dirty="0" smtClean="0">
              <a:latin typeface="Times New Roman" pitchFamily="18" charset="0"/>
            </a:endParaRPr>
          </a:p>
          <a:p>
            <a:pPr>
              <a:lnSpc>
                <a:spcPct val="85000"/>
              </a:lnSpc>
            </a:pPr>
            <a:r>
              <a:rPr lang="en-US" sz="2400" b="1" dirty="0" err="1" smtClean="0">
                <a:latin typeface="Times New Roman" pitchFamily="18" charset="0"/>
              </a:rPr>
              <a:t>Ustekinumab</a:t>
            </a:r>
            <a:r>
              <a:rPr lang="en-US" sz="2400" b="1" dirty="0" smtClean="0">
                <a:latin typeface="Times New Roman" pitchFamily="18" charset="0"/>
              </a:rPr>
              <a:t> </a:t>
            </a:r>
            <a:r>
              <a:rPr lang="en-US" sz="2400" dirty="0" smtClean="0">
                <a:latin typeface="Times New Roman" pitchFamily="18" charset="0"/>
              </a:rPr>
              <a:t>        Anti-IL-12/23p40     Humanized MCA</a:t>
            </a:r>
          </a:p>
          <a:p>
            <a:pPr>
              <a:lnSpc>
                <a:spcPct val="85000"/>
              </a:lnSpc>
            </a:pPr>
            <a:r>
              <a:rPr lang="en-US" sz="2400" b="1" dirty="0" err="1" smtClean="0">
                <a:latin typeface="Times New Roman" pitchFamily="18" charset="0"/>
              </a:rPr>
              <a:t>Tofacitinib</a:t>
            </a:r>
            <a:r>
              <a:rPr lang="en-US" sz="2400" b="1" dirty="0" smtClean="0">
                <a:latin typeface="Times New Roman" pitchFamily="18" charset="0"/>
              </a:rPr>
              <a:t>* </a:t>
            </a:r>
            <a:r>
              <a:rPr lang="en-US" sz="2400" dirty="0" smtClean="0">
                <a:latin typeface="Times New Roman" pitchFamily="18" charset="0"/>
              </a:rPr>
              <a:t>          Anti-Janus kinase3   </a:t>
            </a:r>
            <a:r>
              <a:rPr lang="en-US" sz="2400" dirty="0" err="1" smtClean="0">
                <a:latin typeface="Times New Roman" pitchFamily="18" charset="0"/>
              </a:rPr>
              <a:t>Immunomodulator</a:t>
            </a:r>
            <a:endParaRPr lang="en-US" sz="2400" dirty="0" smtClean="0">
              <a:latin typeface="Times New Roman" pitchFamily="18" charset="0"/>
            </a:endParaRPr>
          </a:p>
          <a:p>
            <a:pPr>
              <a:lnSpc>
                <a:spcPct val="85000"/>
              </a:lnSpc>
            </a:pPr>
            <a:endParaRPr lang="en-US" sz="2400" dirty="0">
              <a:latin typeface="Times New Roman" pitchFamily="18" charset="0"/>
            </a:endParaRPr>
          </a:p>
          <a:p>
            <a:pPr>
              <a:lnSpc>
                <a:spcPct val="85000"/>
              </a:lnSpc>
            </a:pPr>
            <a:r>
              <a:rPr lang="en-US" sz="2400" dirty="0" err="1" smtClean="0">
                <a:latin typeface="Times New Roman" pitchFamily="18" charset="0"/>
              </a:rPr>
              <a:t>Secukinumab</a:t>
            </a:r>
            <a:r>
              <a:rPr lang="en-US" sz="2400" dirty="0" smtClean="0">
                <a:latin typeface="Times New Roman" pitchFamily="18" charset="0"/>
              </a:rPr>
              <a:t>          Anti-IL17                 Humanized MCA        </a:t>
            </a:r>
          </a:p>
          <a:p>
            <a:pPr>
              <a:lnSpc>
                <a:spcPct val="85000"/>
              </a:lnSpc>
            </a:pPr>
            <a:r>
              <a:rPr lang="en-US" sz="2400" dirty="0" err="1" smtClean="0">
                <a:latin typeface="Times New Roman" pitchFamily="18" charset="0"/>
              </a:rPr>
              <a:t>Atlizumab</a:t>
            </a:r>
            <a:r>
              <a:rPr lang="en-US" sz="2400" dirty="0" smtClean="0">
                <a:latin typeface="Times New Roman" pitchFamily="18" charset="0"/>
              </a:rPr>
              <a:t>               Anti-IL-6                  Humanized MCA</a:t>
            </a:r>
          </a:p>
          <a:p>
            <a:pPr>
              <a:lnSpc>
                <a:spcPct val="85000"/>
              </a:lnSpc>
            </a:pPr>
            <a:r>
              <a:rPr lang="en-US" sz="2400" dirty="0" err="1" smtClean="0">
                <a:latin typeface="Times New Roman" pitchFamily="18" charset="0"/>
              </a:rPr>
              <a:t>Vercirnon</a:t>
            </a:r>
            <a:r>
              <a:rPr lang="en-US" sz="2400" dirty="0" smtClean="0">
                <a:latin typeface="Times New Roman" pitchFamily="18" charset="0"/>
              </a:rPr>
              <a:t>*              Anti-chemokine9     T cell CCR9  rec. </a:t>
            </a:r>
            <a:r>
              <a:rPr lang="en-US" sz="2400" dirty="0" err="1" smtClean="0">
                <a:latin typeface="Times New Roman" pitchFamily="18" charset="0"/>
              </a:rPr>
              <a:t>ab</a:t>
            </a:r>
            <a:r>
              <a:rPr lang="en-US" sz="2400" dirty="0" smtClean="0">
                <a:latin typeface="Times New Roman" pitchFamily="18" charset="0"/>
              </a:rPr>
              <a:t> </a:t>
            </a:r>
          </a:p>
          <a:p>
            <a:pPr>
              <a:lnSpc>
                <a:spcPct val="85000"/>
              </a:lnSpc>
            </a:pPr>
            <a:r>
              <a:rPr lang="en-US" sz="2400" dirty="0" smtClean="0">
                <a:latin typeface="Times New Roman" pitchFamily="18" charset="0"/>
              </a:rPr>
              <a:t>MMPL-004*           Herbal mixture         </a:t>
            </a:r>
            <a:r>
              <a:rPr lang="en-US" sz="2400" dirty="0" err="1" smtClean="0">
                <a:latin typeface="Times New Roman" pitchFamily="18" charset="0"/>
              </a:rPr>
              <a:t>Antiinflammatory</a:t>
            </a:r>
            <a:endParaRPr lang="en-US" sz="2400" dirty="0" smtClean="0">
              <a:latin typeface="Times New Roman" pitchFamily="18" charset="0"/>
            </a:endParaRPr>
          </a:p>
          <a:p>
            <a:pPr>
              <a:lnSpc>
                <a:spcPct val="85000"/>
              </a:lnSpc>
            </a:pPr>
            <a:r>
              <a:rPr lang="en-US" sz="2400" dirty="0" err="1" smtClean="0">
                <a:latin typeface="Times New Roman" pitchFamily="18" charset="0"/>
              </a:rPr>
              <a:t>Fingolimod</a:t>
            </a:r>
            <a:r>
              <a:rPr lang="en-US" sz="2400" dirty="0" smtClean="0">
                <a:latin typeface="Times New Roman" pitchFamily="18" charset="0"/>
              </a:rPr>
              <a:t>*            Sphingosine1PR1    Lymph. rec. agonist</a:t>
            </a:r>
          </a:p>
          <a:p>
            <a:pPr>
              <a:lnSpc>
                <a:spcPct val="85000"/>
              </a:lnSpc>
            </a:pPr>
            <a:endParaRPr lang="en-US" sz="2400" dirty="0" smtClean="0">
              <a:latin typeface="Times New Roman" pitchFamily="18" charset="0"/>
            </a:endParaRPr>
          </a:p>
          <a:p>
            <a:pPr marL="0" indent="0">
              <a:lnSpc>
                <a:spcPct val="85000"/>
              </a:lnSpc>
              <a:buNone/>
            </a:pPr>
            <a:r>
              <a:rPr lang="en-US" sz="2400" dirty="0" smtClean="0">
                <a:latin typeface="Times New Roman" pitchFamily="18" charset="0"/>
              </a:rPr>
              <a:t>* PO  agents</a:t>
            </a:r>
          </a:p>
          <a:p>
            <a:pPr marL="0" indent="0">
              <a:lnSpc>
                <a:spcPct val="85000"/>
              </a:lnSpc>
              <a:buNone/>
            </a:pPr>
            <a:r>
              <a:rPr lang="en-US" sz="2400" dirty="0" smtClean="0">
                <a:latin typeface="Times New Roman" pitchFamily="18" charset="0"/>
              </a:rPr>
              <a:t>*  </a:t>
            </a:r>
            <a:endParaRPr lang="en-US" sz="2400" dirty="0">
              <a:latin typeface="Times New Roman" pitchFamily="18" charset="0"/>
            </a:endParaRPr>
          </a:p>
        </p:txBody>
      </p:sp>
    </p:spTree>
  </p:cSld>
  <p:clrMapOvr>
    <a:masterClrMapping/>
  </p:clrMapOvr>
  <p:transition advClick="0">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GOLIMUMAB [</a:t>
            </a:r>
            <a:r>
              <a:rPr lang="en-US" dirty="0" err="1" smtClean="0"/>
              <a:t>Simponi</a:t>
            </a:r>
            <a:r>
              <a:rPr lang="en-US" dirty="0" smtClean="0"/>
              <a:t>]</a:t>
            </a:r>
            <a:endParaRPr lang="en-US" dirty="0"/>
          </a:p>
        </p:txBody>
      </p:sp>
      <p:sp>
        <p:nvSpPr>
          <p:cNvPr id="3" name="Content Placeholder 2"/>
          <p:cNvSpPr>
            <a:spLocks noGrp="1"/>
          </p:cNvSpPr>
          <p:nvPr>
            <p:ph idx="1"/>
          </p:nvPr>
        </p:nvSpPr>
        <p:spPr>
          <a:xfrm>
            <a:off x="152401" y="1509486"/>
            <a:ext cx="8744856" cy="4529591"/>
          </a:xfrm>
        </p:spPr>
        <p:txBody>
          <a:bodyPr/>
          <a:lstStyle/>
          <a:p>
            <a:r>
              <a:rPr lang="en-US" dirty="0" smtClean="0"/>
              <a:t>It is new humanized TNF-</a:t>
            </a:r>
            <a:r>
              <a:rPr lang="en-US" dirty="0" err="1" smtClean="0"/>
              <a:t>alfa</a:t>
            </a:r>
            <a:r>
              <a:rPr lang="en-US" dirty="0" smtClean="0"/>
              <a:t> MCA that is approved by the FDA in </a:t>
            </a:r>
            <a:r>
              <a:rPr lang="en-US" dirty="0" err="1" smtClean="0"/>
              <a:t>pts</a:t>
            </a:r>
            <a:r>
              <a:rPr lang="en-US" dirty="0" smtClean="0"/>
              <a:t> with refractory CUC in early’13; also in RA, AS &amp; </a:t>
            </a:r>
            <a:r>
              <a:rPr lang="en-US" dirty="0" err="1" smtClean="0"/>
              <a:t>PsA.</a:t>
            </a:r>
            <a:endParaRPr lang="en-US" dirty="0" smtClean="0"/>
          </a:p>
          <a:p>
            <a:r>
              <a:rPr lang="en-US" dirty="0" smtClean="0"/>
              <a:t>This is 200 mg SC injected at </a:t>
            </a:r>
            <a:r>
              <a:rPr lang="en-US" dirty="0" err="1" smtClean="0"/>
              <a:t>wk</a:t>
            </a:r>
            <a:r>
              <a:rPr lang="en-US" dirty="0" smtClean="0"/>
              <a:t> 0, followed by 100 mg at </a:t>
            </a:r>
            <a:r>
              <a:rPr lang="en-US" dirty="0" err="1" smtClean="0"/>
              <a:t>wk</a:t>
            </a:r>
            <a:r>
              <a:rPr lang="en-US" dirty="0" smtClean="0"/>
              <a:t> 2 then 100 mg Q4 </a:t>
            </a:r>
            <a:r>
              <a:rPr lang="en-US" dirty="0" err="1" smtClean="0"/>
              <a:t>wks</a:t>
            </a:r>
            <a:r>
              <a:rPr lang="en-US" dirty="0" smtClean="0"/>
              <a:t> with similar effectiveness &amp; AEs in </a:t>
            </a:r>
            <a:r>
              <a:rPr lang="en-US" dirty="0" err="1" smtClean="0"/>
              <a:t>pts</a:t>
            </a:r>
            <a:r>
              <a:rPr lang="en-US" dirty="0" smtClean="0"/>
              <a:t> with CUC*.</a:t>
            </a:r>
          </a:p>
          <a:p>
            <a:r>
              <a:rPr lang="en-US" dirty="0" smtClean="0"/>
              <a:t>Research with this BT agent is pending in </a:t>
            </a:r>
            <a:r>
              <a:rPr lang="en-US" dirty="0" err="1" smtClean="0"/>
              <a:t>pts</a:t>
            </a:r>
            <a:r>
              <a:rPr lang="en-US" dirty="0" smtClean="0"/>
              <a:t> with CD.</a:t>
            </a:r>
          </a:p>
          <a:p>
            <a:pPr marL="0" indent="0">
              <a:buNone/>
            </a:pPr>
            <a:r>
              <a:rPr lang="en-US" dirty="0" smtClean="0"/>
              <a:t>       </a:t>
            </a:r>
            <a:r>
              <a:rPr lang="en-US" sz="2400" dirty="0" smtClean="0"/>
              <a:t>Gastroenterology, 2014 (in press)</a:t>
            </a:r>
            <a:endParaRPr lang="en-US" sz="2400" dirty="0"/>
          </a:p>
          <a:p>
            <a:endParaRPr lang="en-US" dirty="0" smtClean="0"/>
          </a:p>
          <a:p>
            <a:endParaRPr lang="en-US" dirty="0"/>
          </a:p>
          <a:p>
            <a:endParaRPr lang="en-US" dirty="0"/>
          </a:p>
        </p:txBody>
      </p:sp>
    </p:spTree>
    <p:extLst>
      <p:ext uri="{BB962C8B-B14F-4D97-AF65-F5344CB8AC3E}">
        <p14:creationId xmlns:p14="http://schemas.microsoft.com/office/powerpoint/2010/main" val="1355656779"/>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81000"/>
            <a:ext cx="9144000" cy="6096000"/>
          </a:xfrm>
          <a:prstGeom prst="rect">
            <a:avLst/>
          </a:prstGeom>
        </p:spPr>
      </p:pic>
    </p:spTree>
    <p:extLst>
      <p:ext uri="{BB962C8B-B14F-4D97-AF65-F5344CB8AC3E}">
        <p14:creationId xmlns:p14="http://schemas.microsoft.com/office/powerpoint/2010/main" val="608833381"/>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68300"/>
            <a:ext cx="9144000" cy="6099772"/>
          </a:xfrm>
          <a:prstGeom prst="rect">
            <a:avLst/>
          </a:prstGeom>
        </p:spPr>
      </p:pic>
    </p:spTree>
    <p:extLst>
      <p:ext uri="{BB962C8B-B14F-4D97-AF65-F5344CB8AC3E}">
        <p14:creationId xmlns:p14="http://schemas.microsoft.com/office/powerpoint/2010/main" val="84195767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3954" name="Rectangle 2"/>
          <p:cNvSpPr>
            <a:spLocks noGrp="1" noChangeArrowheads="1"/>
          </p:cNvSpPr>
          <p:nvPr>
            <p:ph type="title"/>
          </p:nvPr>
        </p:nvSpPr>
        <p:spPr/>
        <p:txBody>
          <a:bodyPr/>
          <a:lstStyle/>
          <a:p>
            <a:r>
              <a:rPr lang="en-US" sz="3500" b="1" dirty="0"/>
              <a:t>THERAPEUTIC GOALS IN </a:t>
            </a:r>
            <a:r>
              <a:rPr lang="en-US" sz="3500" b="1" dirty="0" smtClean="0"/>
              <a:t>CD</a:t>
            </a:r>
            <a:endParaRPr lang="en-US" sz="3500" b="1" dirty="0"/>
          </a:p>
        </p:txBody>
      </p:sp>
      <p:sp>
        <p:nvSpPr>
          <p:cNvPr id="4093955" name="Rectangle 3"/>
          <p:cNvSpPr>
            <a:spLocks noGrp="1" noChangeArrowheads="1"/>
          </p:cNvSpPr>
          <p:nvPr>
            <p:ph type="body" idx="1"/>
          </p:nvPr>
        </p:nvSpPr>
        <p:spPr/>
        <p:txBody>
          <a:bodyPr/>
          <a:lstStyle/>
          <a:p>
            <a:pPr marL="609600" indent="-609600"/>
            <a:r>
              <a:rPr lang="en-US" sz="2800"/>
              <a:t>Clinical improvement</a:t>
            </a:r>
          </a:p>
          <a:p>
            <a:pPr marL="609600" indent="-609600"/>
            <a:r>
              <a:rPr lang="en-US" sz="2800"/>
              <a:t>Clinical remission</a:t>
            </a:r>
          </a:p>
          <a:p>
            <a:pPr marL="609600" indent="-609600"/>
            <a:r>
              <a:rPr lang="en-US" sz="2800"/>
              <a:t>Corticosteroid weaning</a:t>
            </a:r>
          </a:p>
          <a:p>
            <a:pPr marL="609600" indent="-609600"/>
            <a:r>
              <a:rPr lang="en-US" sz="2800"/>
              <a:t>Maintenance of remission</a:t>
            </a:r>
          </a:p>
          <a:p>
            <a:pPr marL="609600" indent="-609600"/>
            <a:r>
              <a:rPr lang="en-US" sz="2800"/>
              <a:t>Maintained tissue healing</a:t>
            </a:r>
          </a:p>
          <a:p>
            <a:pPr marL="609600" indent="-609600"/>
            <a:r>
              <a:rPr lang="en-US" sz="2800"/>
              <a:t>Decrease in hospitalization &amp; surgical interventions</a:t>
            </a:r>
          </a:p>
          <a:p>
            <a:pPr marL="609600" indent="-609600"/>
            <a:r>
              <a:rPr lang="en-US" sz="2800"/>
              <a:t>Prevention of complications</a:t>
            </a:r>
          </a:p>
          <a:p>
            <a:pPr marL="609600" indent="-609600"/>
            <a:r>
              <a:rPr lang="en-US" sz="2800"/>
              <a:t>Change natural course of the disease</a:t>
            </a:r>
          </a:p>
        </p:txBody>
      </p:sp>
    </p:spTree>
  </p:cSld>
  <p:clrMapOvr>
    <a:masterClrMapping/>
  </p:clrMapOvr>
  <p:transition advClick="0">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229"/>
            <a:ext cx="8229600" cy="1649868"/>
          </a:xfrm>
        </p:spPr>
        <p:txBody>
          <a:bodyPr/>
          <a:lstStyle/>
          <a:p>
            <a:r>
              <a:rPr lang="en-US" dirty="0" smtClean="0"/>
              <a:t>USTEKINUMAB [</a:t>
            </a:r>
            <a:r>
              <a:rPr lang="en-US" dirty="0" err="1" smtClean="0"/>
              <a:t>Stelara</a:t>
            </a:r>
            <a:r>
              <a:rPr lang="en-US" dirty="0" smtClean="0"/>
              <a:t>]</a:t>
            </a:r>
            <a:endParaRPr lang="en-US" dirty="0"/>
          </a:p>
        </p:txBody>
      </p:sp>
      <p:sp>
        <p:nvSpPr>
          <p:cNvPr id="3" name="Content Placeholder 2"/>
          <p:cNvSpPr>
            <a:spLocks noGrp="1"/>
          </p:cNvSpPr>
          <p:nvPr>
            <p:ph idx="1"/>
          </p:nvPr>
        </p:nvSpPr>
        <p:spPr>
          <a:xfrm>
            <a:off x="275772" y="1030514"/>
            <a:ext cx="8360228" cy="4934858"/>
          </a:xfrm>
        </p:spPr>
        <p:txBody>
          <a:bodyPr/>
          <a:lstStyle/>
          <a:p>
            <a:r>
              <a:rPr lang="en-US" dirty="0" smtClean="0"/>
              <a:t>It is a fully human IgG1 MCA against IL-12&amp; IL-23 that is currently approved for </a:t>
            </a:r>
            <a:r>
              <a:rPr lang="en-US" dirty="0" err="1" smtClean="0"/>
              <a:t>pts</a:t>
            </a:r>
            <a:r>
              <a:rPr lang="en-US" dirty="0" smtClean="0"/>
              <a:t> with psoriasis.</a:t>
            </a:r>
          </a:p>
          <a:p>
            <a:r>
              <a:rPr lang="en-US" dirty="0" smtClean="0"/>
              <a:t>336 </a:t>
            </a:r>
            <a:r>
              <a:rPr lang="en-US" dirty="0" err="1" smtClean="0"/>
              <a:t>pts</a:t>
            </a:r>
            <a:r>
              <a:rPr lang="en-US" dirty="0" smtClean="0"/>
              <a:t> with moderate-to-severe refractory CD responded as an induction therapy to SC 90 mg of </a:t>
            </a:r>
            <a:r>
              <a:rPr lang="en-US" dirty="0" err="1" smtClean="0"/>
              <a:t>Ustekinumab</a:t>
            </a:r>
            <a:r>
              <a:rPr lang="en-US" dirty="0" smtClean="0"/>
              <a:t> with 42% CRM vs. 27% of </a:t>
            </a:r>
            <a:r>
              <a:rPr lang="en-US" dirty="0" err="1" smtClean="0"/>
              <a:t>pts</a:t>
            </a:r>
            <a:r>
              <a:rPr lang="en-US" dirty="0" smtClean="0"/>
              <a:t> on placebo at week 22.  </a:t>
            </a:r>
          </a:p>
          <a:p>
            <a:r>
              <a:rPr lang="en-US" dirty="0" smtClean="0"/>
              <a:t>No deaths, serious opportunistic infections, </a:t>
            </a:r>
            <a:r>
              <a:rPr lang="en-US" dirty="0" err="1" smtClean="0"/>
              <a:t>tbc</a:t>
            </a:r>
            <a:r>
              <a:rPr lang="en-US" dirty="0" smtClean="0"/>
              <a:t> or significant CV AEs were reported.</a:t>
            </a:r>
          </a:p>
          <a:p>
            <a:pPr marL="0" indent="0">
              <a:buNone/>
            </a:pPr>
            <a:endParaRPr lang="en-US" sz="2000" dirty="0" smtClean="0"/>
          </a:p>
          <a:p>
            <a:pPr marL="0" indent="0">
              <a:buNone/>
            </a:pPr>
            <a:r>
              <a:rPr lang="en-US" sz="2000" dirty="0" smtClean="0"/>
              <a:t>               NEJM 367:1519-28, 2012</a:t>
            </a:r>
          </a:p>
          <a:p>
            <a:endParaRPr lang="en-US" dirty="0" smtClean="0"/>
          </a:p>
        </p:txBody>
      </p:sp>
    </p:spTree>
    <p:extLst>
      <p:ext uri="{BB962C8B-B14F-4D97-AF65-F5344CB8AC3E}">
        <p14:creationId xmlns:p14="http://schemas.microsoft.com/office/powerpoint/2010/main" val="4181681640"/>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381000"/>
            <a:ext cx="9144000" cy="6092246"/>
          </a:xfrm>
          <a:prstGeom prst="rect">
            <a:avLst/>
          </a:prstGeom>
        </p:spPr>
      </p:pic>
    </p:spTree>
    <p:extLst>
      <p:ext uri="{BB962C8B-B14F-4D97-AF65-F5344CB8AC3E}">
        <p14:creationId xmlns:p14="http://schemas.microsoft.com/office/powerpoint/2010/main" val="903856596"/>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3" y="-464457"/>
            <a:ext cx="7874000" cy="1872343"/>
          </a:xfrm>
        </p:spPr>
        <p:txBody>
          <a:bodyPr/>
          <a:lstStyle/>
          <a:p>
            <a:r>
              <a:rPr lang="en-US" dirty="0" smtClean="0"/>
              <a:t>TOFACITINIB [</a:t>
            </a:r>
            <a:r>
              <a:rPr lang="en-US" dirty="0" err="1" smtClean="0"/>
              <a:t>Xeljanz</a:t>
            </a:r>
            <a:r>
              <a:rPr lang="en-US" smtClean="0"/>
              <a:t>]</a:t>
            </a:r>
            <a:endParaRPr lang="en-US" dirty="0"/>
          </a:p>
        </p:txBody>
      </p:sp>
      <p:sp>
        <p:nvSpPr>
          <p:cNvPr id="3" name="Content Placeholder 2"/>
          <p:cNvSpPr>
            <a:spLocks noGrp="1"/>
          </p:cNvSpPr>
          <p:nvPr>
            <p:ph idx="1"/>
          </p:nvPr>
        </p:nvSpPr>
        <p:spPr>
          <a:xfrm>
            <a:off x="362858" y="1088573"/>
            <a:ext cx="8411028" cy="5254170"/>
          </a:xfrm>
        </p:spPr>
        <p:txBody>
          <a:bodyPr/>
          <a:lstStyle/>
          <a:p>
            <a:r>
              <a:rPr lang="en-US" sz="2800" dirty="0" smtClean="0"/>
              <a:t>It is a oral agent that inhibits Janus kinase -1,-2 &amp; -3; modulates signaling IL-2,-4,-7,-9,-15 &amp;-21.</a:t>
            </a:r>
          </a:p>
          <a:p>
            <a:r>
              <a:rPr lang="en-US" sz="2800" dirty="0" smtClean="0"/>
              <a:t>It is approved for </a:t>
            </a:r>
            <a:r>
              <a:rPr lang="en-US" sz="2800" dirty="0" err="1" smtClean="0"/>
              <a:t>pts</a:t>
            </a:r>
            <a:r>
              <a:rPr lang="en-US" sz="2800" dirty="0" smtClean="0"/>
              <a:t> with RA. Preliminary studies in CUC </a:t>
            </a:r>
            <a:r>
              <a:rPr lang="en-US" sz="2800" dirty="0" err="1" smtClean="0"/>
              <a:t>pts</a:t>
            </a:r>
            <a:r>
              <a:rPr lang="en-US" sz="2800" dirty="0" smtClean="0"/>
              <a:t> showed significant </a:t>
            </a:r>
            <a:r>
              <a:rPr lang="en-US" sz="2800" dirty="0" err="1" smtClean="0"/>
              <a:t>effectivenes</a:t>
            </a:r>
            <a:r>
              <a:rPr lang="en-US" sz="2800" dirty="0" smtClean="0"/>
              <a:t> in high doses (10 to 15 mg BID), but </a:t>
            </a:r>
            <a:r>
              <a:rPr lang="en-US" sz="2800" dirty="0" err="1" smtClean="0"/>
              <a:t>pts</a:t>
            </a:r>
            <a:r>
              <a:rPr lang="en-US" sz="2800" dirty="0" smtClean="0"/>
              <a:t> with CD did not respond well to </a:t>
            </a:r>
            <a:r>
              <a:rPr lang="en-US" sz="2800" dirty="0" err="1" smtClean="0"/>
              <a:t>tofacitinib</a:t>
            </a:r>
            <a:r>
              <a:rPr lang="en-US" sz="2800" dirty="0" smtClean="0"/>
              <a:t>.</a:t>
            </a:r>
          </a:p>
          <a:p>
            <a:r>
              <a:rPr lang="en-US" sz="2800" dirty="0" smtClean="0"/>
              <a:t>AEs are infections, neutropenia, anemia, hyperlipidemia, transient  transaminase  &amp; creatinine elevations.</a:t>
            </a:r>
          </a:p>
          <a:p>
            <a:endParaRPr lang="en-US" sz="2800" dirty="0" smtClean="0"/>
          </a:p>
          <a:p>
            <a:pPr marL="0" indent="0">
              <a:buNone/>
            </a:pPr>
            <a:r>
              <a:rPr lang="en-US" sz="2400" dirty="0" smtClean="0"/>
              <a:t>       NEJM 367:616-24, 2012  &amp;  DDW Abst.#745, 2013</a:t>
            </a:r>
            <a:endParaRPr lang="en-US" sz="2400" dirty="0"/>
          </a:p>
        </p:txBody>
      </p:sp>
    </p:spTree>
    <p:extLst>
      <p:ext uri="{BB962C8B-B14F-4D97-AF65-F5344CB8AC3E}">
        <p14:creationId xmlns:p14="http://schemas.microsoft.com/office/powerpoint/2010/main" val="958090281"/>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6306" name="Rectangle 2"/>
          <p:cNvSpPr>
            <a:spLocks noGrp="1" noChangeArrowheads="1"/>
          </p:cNvSpPr>
          <p:nvPr>
            <p:ph type="title"/>
          </p:nvPr>
        </p:nvSpPr>
        <p:spPr>
          <a:xfrm>
            <a:off x="573088" y="-196850"/>
            <a:ext cx="8229600" cy="1139825"/>
          </a:xfrm>
        </p:spPr>
        <p:txBody>
          <a:bodyPr/>
          <a:lstStyle/>
          <a:p>
            <a:r>
              <a:rPr lang="en-GB" sz="4000"/>
              <a:t/>
            </a:r>
            <a:br>
              <a:rPr lang="en-GB" sz="4000"/>
            </a:br>
            <a:r>
              <a:rPr lang="en-GB" sz="4000"/>
              <a:t/>
            </a:r>
            <a:br>
              <a:rPr lang="en-GB" sz="4000"/>
            </a:br>
            <a:r>
              <a:rPr lang="en-GB" sz="4000"/>
              <a:t>Conclusions</a:t>
            </a:r>
            <a:br>
              <a:rPr lang="en-GB" sz="4000"/>
            </a:br>
            <a:r>
              <a:rPr lang="en-GB" sz="4000"/>
              <a:t/>
            </a:r>
            <a:br>
              <a:rPr lang="en-GB" sz="4000"/>
            </a:br>
            <a:endParaRPr lang="en-US" sz="4000"/>
          </a:p>
        </p:txBody>
      </p:sp>
      <p:sp>
        <p:nvSpPr>
          <p:cNvPr id="4066307" name="Rectangle 3"/>
          <p:cNvSpPr>
            <a:spLocks noGrp="1" noChangeArrowheads="1"/>
          </p:cNvSpPr>
          <p:nvPr>
            <p:ph type="body" idx="1"/>
          </p:nvPr>
        </p:nvSpPr>
        <p:spPr>
          <a:xfrm>
            <a:off x="457200" y="917575"/>
            <a:ext cx="8229600" cy="5208588"/>
          </a:xfrm>
        </p:spPr>
        <p:txBody>
          <a:bodyPr/>
          <a:lstStyle/>
          <a:p>
            <a:pPr marL="398463" indent="-398463"/>
            <a:r>
              <a:rPr lang="en-US" sz="3600" dirty="0"/>
              <a:t>BT was generally safe and well-tolerated in </a:t>
            </a:r>
            <a:r>
              <a:rPr lang="en-US" sz="3600" dirty="0" smtClean="0"/>
              <a:t>treatment </a:t>
            </a:r>
            <a:r>
              <a:rPr lang="en-US" sz="3600" dirty="0"/>
              <a:t>of </a:t>
            </a:r>
            <a:r>
              <a:rPr lang="en-US" sz="3600" dirty="0" smtClean="0"/>
              <a:t>some of the patients </a:t>
            </a:r>
            <a:r>
              <a:rPr lang="en-US" sz="3600" dirty="0"/>
              <a:t>with </a:t>
            </a:r>
            <a:r>
              <a:rPr lang="en-US" sz="3600" dirty="0" smtClean="0"/>
              <a:t>CD.</a:t>
            </a:r>
            <a:endParaRPr lang="en-US" sz="3600" dirty="0"/>
          </a:p>
          <a:p>
            <a:pPr marL="398463" indent="-398463"/>
            <a:r>
              <a:rPr lang="en-US" sz="3600" dirty="0"/>
              <a:t>The safety profile &amp; immunogenicity issues of BT are </a:t>
            </a:r>
            <a:r>
              <a:rPr lang="en-US" sz="3600" dirty="0" smtClean="0"/>
              <a:t>well studied.</a:t>
            </a:r>
          </a:p>
          <a:p>
            <a:pPr marL="398463" indent="-398463"/>
            <a:r>
              <a:rPr lang="en-US" sz="3600" dirty="0" smtClean="0"/>
              <a:t>New BT agents development is progressively evolving in treatment of </a:t>
            </a:r>
            <a:r>
              <a:rPr lang="en-US" sz="3600" smtClean="0"/>
              <a:t>patients with CD.</a:t>
            </a:r>
            <a:endParaRPr lang="en-US" sz="3600" dirty="0" smtClean="0"/>
          </a:p>
          <a:p>
            <a:pPr marL="398463" indent="-398463"/>
            <a:endParaRPr lang="en-US" sz="3600" dirty="0"/>
          </a:p>
          <a:p>
            <a:pPr marL="398463" indent="-398463"/>
            <a:endParaRPr lang="en-US" sz="3600" dirty="0" smtClean="0"/>
          </a:p>
        </p:txBody>
      </p:sp>
    </p:spTree>
    <p:extLst>
      <p:ext uri="{BB962C8B-B14F-4D97-AF65-F5344CB8AC3E}">
        <p14:creationId xmlns:p14="http://schemas.microsoft.com/office/powerpoint/2010/main" val="242306499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5090"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en-US" sz="3200" b="1" dirty="0">
                <a:solidFill>
                  <a:schemeClr val="tx2"/>
                </a:solidFill>
              </a:rPr>
              <a:t>HISTORY OF </a:t>
            </a:r>
            <a:r>
              <a:rPr lang="en-US" sz="3200" b="1" dirty="0" smtClean="0">
                <a:solidFill>
                  <a:schemeClr val="tx2"/>
                </a:solidFill>
              </a:rPr>
              <a:t>CD </a:t>
            </a:r>
            <a:r>
              <a:rPr lang="en-US" sz="3200" b="1" dirty="0">
                <a:solidFill>
                  <a:schemeClr val="tx2"/>
                </a:solidFill>
              </a:rPr>
              <a:t>TREATMENT</a:t>
            </a:r>
            <a:endParaRPr lang="en-US" sz="3600" b="1" dirty="0">
              <a:solidFill>
                <a:schemeClr val="tx2"/>
              </a:solidFill>
            </a:endParaRPr>
          </a:p>
        </p:txBody>
      </p:sp>
      <p:sp>
        <p:nvSpPr>
          <p:cNvPr id="4185091" name="Line 3"/>
          <p:cNvSpPr>
            <a:spLocks noChangeShapeType="1"/>
          </p:cNvSpPr>
          <p:nvPr/>
        </p:nvSpPr>
        <p:spPr bwMode="auto">
          <a:xfrm>
            <a:off x="1447800" y="2590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2" name="Rectangle 4"/>
          <p:cNvSpPr>
            <a:spLocks noChangeArrowheads="1"/>
          </p:cNvSpPr>
          <p:nvPr/>
        </p:nvSpPr>
        <p:spPr bwMode="auto">
          <a:xfrm>
            <a:off x="435428" y="1915884"/>
            <a:ext cx="8708571" cy="451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80000"/>
              <a:buFont typeface="Wingdings" pitchFamily="2" charset="2"/>
              <a:buNone/>
            </a:pPr>
            <a:r>
              <a:rPr lang="en-US" sz="2800" b="1" dirty="0">
                <a:effectLst>
                  <a:outerShdw blurRad="38100" dist="38100" dir="2700000" algn="tl">
                    <a:srgbClr val="000000"/>
                  </a:outerShdw>
                </a:effectLst>
              </a:rPr>
              <a:t>1979           </a:t>
            </a:r>
            <a:r>
              <a:rPr lang="en-US" sz="2800" b="1" dirty="0" smtClean="0">
                <a:effectLst>
                  <a:outerShdw blurRad="38100" dist="38100" dir="2700000" algn="tl">
                    <a:srgbClr val="000000"/>
                  </a:outerShdw>
                </a:effectLst>
              </a:rPr>
              <a:t>  Sulfasalazine</a:t>
            </a:r>
            <a:r>
              <a:rPr lang="en-US" sz="2800" b="1" dirty="0">
                <a:effectLst>
                  <a:outerShdw blurRad="38100" dist="38100" dir="2700000" algn="tl">
                    <a:srgbClr val="000000"/>
                  </a:outerShdw>
                </a:effectLst>
              </a:rPr>
              <a:t>, steroids</a:t>
            </a:r>
          </a:p>
          <a:p>
            <a:pPr eaLnBrk="1" hangingPunct="1">
              <a:spcBef>
                <a:spcPct val="20000"/>
              </a:spcBef>
              <a:buClr>
                <a:schemeClr val="hlink"/>
              </a:buClr>
              <a:buSzPct val="80000"/>
            </a:pPr>
            <a:r>
              <a:rPr lang="en-US" sz="2800" b="1" dirty="0">
                <a:effectLst>
                  <a:outerShdw blurRad="38100" dist="38100" dir="2700000" algn="tl">
                    <a:srgbClr val="000000"/>
                  </a:outerShdw>
                </a:effectLst>
              </a:rPr>
              <a:t>1980	 	</a:t>
            </a:r>
            <a:r>
              <a:rPr lang="en-US" sz="2800" b="1" dirty="0" smtClean="0">
                <a:effectLst>
                  <a:outerShdw blurRad="38100" dist="38100" dir="2700000" algn="tl">
                    <a:srgbClr val="000000"/>
                  </a:outerShdw>
                </a:effectLst>
              </a:rPr>
              <a:t>   Antibiotics</a:t>
            </a:r>
            <a:r>
              <a:rPr lang="en-US" sz="2800" b="1" dirty="0">
                <a:effectLst>
                  <a:outerShdw blurRad="38100" dist="38100" dir="2700000" algn="tl">
                    <a:srgbClr val="000000"/>
                  </a:outerShdw>
                </a:effectLst>
              </a:rPr>
              <a:t>, Azathioprine, 6-MP</a:t>
            </a:r>
          </a:p>
          <a:p>
            <a:pPr eaLnBrk="1" hangingPunct="1">
              <a:spcBef>
                <a:spcPct val="20000"/>
              </a:spcBef>
              <a:buClr>
                <a:schemeClr val="hlink"/>
              </a:buClr>
              <a:buSzPct val="80000"/>
            </a:pPr>
            <a:r>
              <a:rPr lang="en-US" sz="2800" b="1" dirty="0">
                <a:effectLst>
                  <a:outerShdw blurRad="38100" dist="38100" dir="2700000" algn="tl">
                    <a:srgbClr val="000000"/>
                  </a:outerShdw>
                </a:effectLst>
              </a:rPr>
              <a:t>1993		</a:t>
            </a:r>
            <a:r>
              <a:rPr lang="en-US" sz="2800" b="1" dirty="0" smtClean="0">
                <a:effectLst>
                  <a:outerShdw blurRad="38100" dist="38100" dir="2700000" algn="tl">
                    <a:srgbClr val="000000"/>
                  </a:outerShdw>
                </a:effectLst>
              </a:rPr>
              <a:t>   5-ASA</a:t>
            </a:r>
            <a:endParaRPr lang="en-US" sz="2800" b="1" dirty="0">
              <a:effectLst>
                <a:outerShdw blurRad="38100" dist="38100" dir="2700000" algn="tl">
                  <a:srgbClr val="000000"/>
                </a:outerShdw>
              </a:effectLst>
            </a:endParaRPr>
          </a:p>
          <a:p>
            <a:pPr eaLnBrk="1" hangingPunct="1">
              <a:spcBef>
                <a:spcPct val="20000"/>
              </a:spcBef>
              <a:buClr>
                <a:schemeClr val="hlink"/>
              </a:buClr>
              <a:buSzPct val="80000"/>
            </a:pPr>
            <a:r>
              <a:rPr lang="en-US" sz="2800" b="1" dirty="0">
                <a:effectLst>
                  <a:outerShdw blurRad="38100" dist="38100" dir="2700000" algn="tl">
                    <a:srgbClr val="000000"/>
                  </a:outerShdw>
                </a:effectLst>
              </a:rPr>
              <a:t>1994		</a:t>
            </a:r>
            <a:r>
              <a:rPr lang="en-US" sz="2800" b="1" dirty="0" smtClean="0">
                <a:effectLst>
                  <a:outerShdw blurRad="38100" dist="38100" dir="2700000" algn="tl">
                    <a:srgbClr val="000000"/>
                  </a:outerShdw>
                </a:effectLst>
              </a:rPr>
              <a:t>   Budesonide</a:t>
            </a:r>
            <a:endParaRPr lang="en-US" sz="2800" b="1" dirty="0">
              <a:effectLst>
                <a:outerShdw blurRad="38100" dist="38100" dir="2700000" algn="tl">
                  <a:srgbClr val="000000"/>
                </a:outerShdw>
              </a:effectLst>
            </a:endParaRPr>
          </a:p>
          <a:p>
            <a:pPr eaLnBrk="1" hangingPunct="1">
              <a:spcBef>
                <a:spcPct val="20000"/>
              </a:spcBef>
              <a:buClr>
                <a:schemeClr val="hlink"/>
              </a:buClr>
              <a:buSzPct val="80000"/>
            </a:pPr>
            <a:r>
              <a:rPr lang="en-US" sz="2800" b="1" dirty="0" smtClean="0">
                <a:effectLst>
                  <a:outerShdw blurRad="38100" dist="38100" dir="2700000" algn="tl">
                    <a:srgbClr val="000000"/>
                  </a:outerShdw>
                </a:effectLst>
              </a:rPr>
              <a:t>1995		   </a:t>
            </a:r>
            <a:r>
              <a:rPr lang="en-US" sz="2800" b="1" dirty="0" err="1" smtClean="0">
                <a:effectLst>
                  <a:outerShdw blurRad="38100" dist="38100" dir="2700000" algn="tl">
                    <a:srgbClr val="000000"/>
                  </a:outerShdw>
                </a:effectLst>
              </a:rPr>
              <a:t>Mtx</a:t>
            </a:r>
            <a:endParaRPr lang="en-US" sz="2800" b="1" dirty="0" smtClean="0">
              <a:effectLst>
                <a:outerShdw blurRad="38100" dist="38100" dir="2700000" algn="tl">
                  <a:srgbClr val="000000"/>
                </a:outerShdw>
              </a:effectLst>
            </a:endParaRPr>
          </a:p>
          <a:p>
            <a:pPr eaLnBrk="1" hangingPunct="1">
              <a:spcBef>
                <a:spcPct val="20000"/>
              </a:spcBef>
              <a:buClr>
                <a:schemeClr val="hlink"/>
              </a:buClr>
              <a:buSzPct val="80000"/>
            </a:pPr>
            <a:r>
              <a:rPr lang="en-US" sz="2800" b="1" dirty="0" smtClean="0">
                <a:effectLst>
                  <a:outerShdw blurRad="38100" dist="38100" dir="2700000" algn="tl">
                    <a:srgbClr val="000000"/>
                  </a:outerShdw>
                </a:effectLst>
              </a:rPr>
              <a:t>1998             Infliximab              </a:t>
            </a:r>
          </a:p>
          <a:p>
            <a:pPr eaLnBrk="1" hangingPunct="1">
              <a:spcBef>
                <a:spcPct val="20000"/>
              </a:spcBef>
              <a:buClr>
                <a:schemeClr val="hlink"/>
              </a:buClr>
              <a:buSzPct val="80000"/>
            </a:pPr>
            <a:r>
              <a:rPr lang="en-US" sz="2800" b="1" dirty="0" smtClean="0">
                <a:effectLst>
                  <a:outerShdw blurRad="38100" dist="38100" dir="2700000" algn="tl">
                    <a:srgbClr val="000000"/>
                  </a:outerShdw>
                </a:effectLst>
              </a:rPr>
              <a:t>2007             Second  generation anti-TNF agents</a:t>
            </a:r>
          </a:p>
          <a:p>
            <a:pPr eaLnBrk="1" hangingPunct="1">
              <a:spcBef>
                <a:spcPct val="20000"/>
              </a:spcBef>
              <a:buClr>
                <a:schemeClr val="hlink"/>
              </a:buClr>
              <a:buSzPct val="80000"/>
            </a:pPr>
            <a:r>
              <a:rPr lang="en-US" sz="2800" b="1" dirty="0" smtClean="0">
                <a:effectLst>
                  <a:outerShdw blurRad="38100" dist="38100" dir="2700000" algn="tl">
                    <a:srgbClr val="000000"/>
                  </a:outerShdw>
                </a:effectLst>
              </a:rPr>
              <a:t>2013   </a:t>
            </a:r>
            <a:r>
              <a:rPr lang="en-US" sz="2800" b="1" dirty="0">
                <a:effectLst>
                  <a:outerShdw blurRad="38100" dist="38100" dir="2700000" algn="tl">
                    <a:srgbClr val="000000"/>
                  </a:outerShdw>
                </a:effectLst>
              </a:rPr>
              <a:t> </a:t>
            </a:r>
            <a:r>
              <a:rPr lang="en-US" sz="2800" b="1" dirty="0" smtClean="0">
                <a:effectLst>
                  <a:outerShdw blurRad="38100" dist="38100" dir="2700000" algn="tl">
                    <a:srgbClr val="000000"/>
                  </a:outerShdw>
                </a:effectLst>
              </a:rPr>
              <a:t>         New agents</a:t>
            </a:r>
          </a:p>
          <a:p>
            <a:pPr marL="514350" indent="-514350" eaLnBrk="1" hangingPunct="1">
              <a:spcBef>
                <a:spcPct val="20000"/>
              </a:spcBef>
              <a:buClr>
                <a:schemeClr val="hlink"/>
              </a:buClr>
              <a:buSzPct val="80000"/>
              <a:buAutoNum type="arabicPlain" startAt="2004"/>
            </a:pPr>
            <a:endParaRPr lang="en-US" sz="2800" b="1" dirty="0" smtClean="0">
              <a:effectLst>
                <a:outerShdw blurRad="38100" dist="38100" dir="2700000" algn="tl">
                  <a:srgbClr val="000000"/>
                </a:outerShdw>
              </a:effectLst>
            </a:endParaRPr>
          </a:p>
          <a:p>
            <a:pPr eaLnBrk="1" hangingPunct="1">
              <a:spcBef>
                <a:spcPct val="20000"/>
              </a:spcBef>
              <a:buClr>
                <a:schemeClr val="hlink"/>
              </a:buClr>
              <a:buSzPct val="80000"/>
            </a:pPr>
            <a:endParaRPr lang="en-US" sz="2800" b="1" dirty="0" smtClean="0">
              <a:effectLst>
                <a:outerShdw blurRad="38100" dist="38100" dir="2700000" algn="tl">
                  <a:srgbClr val="000000"/>
                </a:outerShdw>
              </a:effectLst>
            </a:endParaRPr>
          </a:p>
          <a:p>
            <a:pPr eaLnBrk="1" hangingPunct="1">
              <a:spcBef>
                <a:spcPct val="20000"/>
              </a:spcBef>
              <a:buClr>
                <a:schemeClr val="hlink"/>
              </a:buClr>
              <a:buSzPct val="80000"/>
            </a:pPr>
            <a:endParaRPr lang="en-US" sz="2800" b="1" dirty="0" smtClean="0">
              <a:effectLst>
                <a:outerShdw blurRad="38100" dist="38100" dir="2700000" algn="tl">
                  <a:srgbClr val="000000"/>
                </a:outerShdw>
              </a:effectLst>
            </a:endParaRPr>
          </a:p>
          <a:p>
            <a:pPr algn="ctr" eaLnBrk="1" hangingPunct="1">
              <a:spcBef>
                <a:spcPct val="20000"/>
              </a:spcBef>
              <a:buClr>
                <a:schemeClr val="hlink"/>
              </a:buClr>
              <a:buSzPct val="80000"/>
              <a:buFont typeface="Wingdings" pitchFamily="2" charset="2"/>
              <a:buNone/>
            </a:pPr>
            <a:r>
              <a:rPr lang="en-US" sz="2800" dirty="0" smtClean="0">
                <a:effectLst>
                  <a:outerShdw blurRad="38100" dist="38100" dir="2700000" algn="tl">
                    <a:srgbClr val="000000"/>
                  </a:outerShdw>
                </a:effectLst>
              </a:rPr>
              <a:t>  </a:t>
            </a:r>
            <a:endParaRPr lang="en-US" sz="2800" dirty="0">
              <a:effectLst>
                <a:outerShdw blurRad="38100" dist="38100" dir="2700000" algn="tl">
                  <a:srgbClr val="000000"/>
                </a:outerShdw>
              </a:effectLst>
            </a:endParaRPr>
          </a:p>
        </p:txBody>
      </p:sp>
      <p:sp>
        <p:nvSpPr>
          <p:cNvPr id="4185093" name="Line 5"/>
          <p:cNvSpPr>
            <a:spLocks noChangeShapeType="1"/>
          </p:cNvSpPr>
          <p:nvPr/>
        </p:nvSpPr>
        <p:spPr bwMode="auto">
          <a:xfrm flipV="1">
            <a:off x="1676400" y="22098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4" name="Line 6"/>
          <p:cNvSpPr>
            <a:spLocks noChangeShapeType="1"/>
          </p:cNvSpPr>
          <p:nvPr/>
        </p:nvSpPr>
        <p:spPr bwMode="auto">
          <a:xfrm>
            <a:off x="1676400" y="28194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5" name="Line 7"/>
          <p:cNvSpPr>
            <a:spLocks noChangeShapeType="1"/>
          </p:cNvSpPr>
          <p:nvPr/>
        </p:nvSpPr>
        <p:spPr bwMode="auto">
          <a:xfrm>
            <a:off x="1676400" y="32766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6" name="Line 8"/>
          <p:cNvSpPr>
            <a:spLocks noChangeShapeType="1"/>
          </p:cNvSpPr>
          <p:nvPr/>
        </p:nvSpPr>
        <p:spPr bwMode="auto">
          <a:xfrm>
            <a:off x="1676400" y="38100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7" name="Line 9"/>
          <p:cNvSpPr>
            <a:spLocks noChangeShapeType="1"/>
          </p:cNvSpPr>
          <p:nvPr/>
        </p:nvSpPr>
        <p:spPr bwMode="auto">
          <a:xfrm>
            <a:off x="1676400" y="43434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8" name="Line 10"/>
          <p:cNvSpPr>
            <a:spLocks noChangeShapeType="1"/>
          </p:cNvSpPr>
          <p:nvPr/>
        </p:nvSpPr>
        <p:spPr bwMode="auto">
          <a:xfrm>
            <a:off x="1676400" y="4800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099" name="Line 11"/>
          <p:cNvSpPr>
            <a:spLocks noChangeShapeType="1"/>
          </p:cNvSpPr>
          <p:nvPr/>
        </p:nvSpPr>
        <p:spPr bwMode="auto">
          <a:xfrm>
            <a:off x="1676400" y="48006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100" name="Line 12"/>
          <p:cNvSpPr>
            <a:spLocks noChangeShapeType="1"/>
          </p:cNvSpPr>
          <p:nvPr/>
        </p:nvSpPr>
        <p:spPr bwMode="auto">
          <a:xfrm>
            <a:off x="1676400" y="52578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42" name="Rectangle 2"/>
          <p:cNvSpPr>
            <a:spLocks noChangeArrowheads="1"/>
          </p:cNvSpPr>
          <p:nvPr/>
        </p:nvSpPr>
        <p:spPr bwMode="auto">
          <a:xfrm>
            <a:off x="304800" y="228600"/>
            <a:ext cx="8001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nchor="b"/>
          <a:lstStyle/>
          <a:p>
            <a:pPr eaLnBrk="1" hangingPunct="1"/>
            <a:endParaRPr lang="en-US" sz="2800" b="1">
              <a:solidFill>
                <a:schemeClr val="tx2"/>
              </a:solidFill>
            </a:endParaRPr>
          </a:p>
        </p:txBody>
      </p:sp>
      <p:sp>
        <p:nvSpPr>
          <p:cNvPr id="4157443" name="Line 22"/>
          <p:cNvSpPr>
            <a:spLocks noChangeShapeType="1"/>
          </p:cNvSpPr>
          <p:nvPr/>
        </p:nvSpPr>
        <p:spPr bwMode="auto">
          <a:xfrm>
            <a:off x="4233863" y="1708150"/>
            <a:ext cx="1401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4" name="Line 23"/>
          <p:cNvSpPr>
            <a:spLocks noChangeShapeType="1"/>
          </p:cNvSpPr>
          <p:nvPr/>
        </p:nvSpPr>
        <p:spPr bwMode="auto">
          <a:xfrm>
            <a:off x="4233863" y="5815013"/>
            <a:ext cx="1401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5" name="Line 24"/>
          <p:cNvSpPr>
            <a:spLocks noChangeShapeType="1"/>
          </p:cNvSpPr>
          <p:nvPr/>
        </p:nvSpPr>
        <p:spPr bwMode="auto">
          <a:xfrm>
            <a:off x="4933950" y="1708150"/>
            <a:ext cx="0" cy="2049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6" name="Line 25"/>
          <p:cNvSpPr>
            <a:spLocks noChangeShapeType="1"/>
          </p:cNvSpPr>
          <p:nvPr/>
        </p:nvSpPr>
        <p:spPr bwMode="auto">
          <a:xfrm>
            <a:off x="4933950" y="3757613"/>
            <a:ext cx="0" cy="2057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7" name="Line 28"/>
          <p:cNvSpPr>
            <a:spLocks noChangeShapeType="1"/>
          </p:cNvSpPr>
          <p:nvPr/>
        </p:nvSpPr>
        <p:spPr bwMode="auto">
          <a:xfrm>
            <a:off x="5710238" y="1708150"/>
            <a:ext cx="14763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8" name="Line 29"/>
          <p:cNvSpPr>
            <a:spLocks noChangeShapeType="1"/>
          </p:cNvSpPr>
          <p:nvPr/>
        </p:nvSpPr>
        <p:spPr bwMode="auto">
          <a:xfrm>
            <a:off x="5732463" y="5929313"/>
            <a:ext cx="14763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sp>
        <p:nvSpPr>
          <p:cNvPr id="4157449" name="Rectangle 46"/>
          <p:cNvSpPr>
            <a:spLocks noChangeArrowheads="1"/>
          </p:cNvSpPr>
          <p:nvPr/>
        </p:nvSpPr>
        <p:spPr bwMode="auto">
          <a:xfrm>
            <a:off x="387350" y="441325"/>
            <a:ext cx="78374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99" tIns="45700" rIns="91399" bIns="45700" anchor="ctr"/>
          <a:lstStyle/>
          <a:p>
            <a:pPr eaLnBrk="1" hangingPunct="1">
              <a:lnSpc>
                <a:spcPct val="90000"/>
              </a:lnSpc>
            </a:pPr>
            <a:r>
              <a:rPr lang="en-GB" sz="3000" b="1">
                <a:solidFill>
                  <a:schemeClr val="accent1"/>
                </a:solidFill>
              </a:rPr>
              <a:t>Biologic Agents </a:t>
            </a:r>
            <a:endParaRPr lang="en-US" sz="3000" b="1">
              <a:solidFill>
                <a:schemeClr val="accent1"/>
              </a:solidFill>
            </a:endParaRPr>
          </a:p>
        </p:txBody>
      </p:sp>
      <p:grpSp>
        <p:nvGrpSpPr>
          <p:cNvPr id="4157450" name="Group 10"/>
          <p:cNvGrpSpPr>
            <a:grpSpLocks/>
          </p:cNvGrpSpPr>
          <p:nvPr/>
        </p:nvGrpSpPr>
        <p:grpSpPr bwMode="auto">
          <a:xfrm>
            <a:off x="508000" y="1285875"/>
            <a:ext cx="7786688" cy="4271963"/>
            <a:chOff x="336" y="957"/>
            <a:chExt cx="5150" cy="2870"/>
          </a:xfrm>
        </p:grpSpPr>
        <p:pic>
          <p:nvPicPr>
            <p:cNvPr id="4157451" name="Picture 5" descr="Untitl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 y="1677"/>
              <a:ext cx="950" cy="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452" name="Rectangle 21"/>
            <p:cNvSpPr>
              <a:spLocks noChangeArrowheads="1"/>
            </p:cNvSpPr>
            <p:nvPr/>
          </p:nvSpPr>
          <p:spPr bwMode="auto">
            <a:xfrm>
              <a:off x="456" y="1062"/>
              <a:ext cx="927"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00" tIns="45700" rIns="45700" bIns="45700"/>
            <a:lstStyle/>
            <a:p>
              <a:pPr algn="ctr" eaLnBrk="1" hangingPunct="1">
                <a:lnSpc>
                  <a:spcPct val="90000"/>
                </a:lnSpc>
                <a:spcBef>
                  <a:spcPct val="50000"/>
                </a:spcBef>
              </a:pPr>
              <a:r>
                <a:rPr lang="en-US" sz="1600" b="1"/>
                <a:t>Chimeric monoclonal antibody</a:t>
              </a:r>
            </a:p>
          </p:txBody>
        </p:sp>
        <p:sp>
          <p:nvSpPr>
            <p:cNvPr id="4157453" name="Text Box 27"/>
            <p:cNvSpPr txBox="1">
              <a:spLocks noChangeArrowheads="1"/>
            </p:cNvSpPr>
            <p:nvPr/>
          </p:nvSpPr>
          <p:spPr bwMode="auto">
            <a:xfrm>
              <a:off x="506" y="3296"/>
              <a:ext cx="86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lvl1pPr>
                <a:defRPr>
                  <a:solidFill>
                    <a:schemeClr val="tx1"/>
                  </a:solidFill>
                  <a:latin typeface="Arial" pitchFamily="34" charset="0"/>
                </a:defRPr>
              </a:lvl1pPr>
              <a:lvl2pPr marL="703263" indent="-271463">
                <a:defRPr>
                  <a:solidFill>
                    <a:schemeClr val="tx1"/>
                  </a:solidFill>
                  <a:latin typeface="Arial" pitchFamily="34" charset="0"/>
                </a:defRPr>
              </a:lvl2pPr>
              <a:lvl3pPr marL="1081088" indent="-215900">
                <a:defRPr>
                  <a:solidFill>
                    <a:schemeClr val="tx1"/>
                  </a:solidFill>
                  <a:latin typeface="Arial" pitchFamily="34" charset="0"/>
                </a:defRPr>
              </a:lvl3pPr>
              <a:lvl4pPr marL="1512888" indent="-215900">
                <a:defRPr>
                  <a:solidFill>
                    <a:schemeClr val="tx1"/>
                  </a:solidFill>
                  <a:latin typeface="Arial" pitchFamily="34" charset="0"/>
                </a:defRPr>
              </a:lvl4pPr>
              <a:lvl5pPr marL="1946275" indent="-215900">
                <a:defRPr>
                  <a:solidFill>
                    <a:schemeClr val="tx1"/>
                  </a:solidFill>
                  <a:latin typeface="Arial" pitchFamily="34" charset="0"/>
                </a:defRPr>
              </a:lvl5pPr>
              <a:lvl6pPr marL="2403475" indent="-215900" fontAlgn="base">
                <a:spcBef>
                  <a:spcPct val="0"/>
                </a:spcBef>
                <a:spcAft>
                  <a:spcPct val="0"/>
                </a:spcAft>
                <a:defRPr>
                  <a:solidFill>
                    <a:schemeClr val="tx1"/>
                  </a:solidFill>
                  <a:latin typeface="Arial" pitchFamily="34" charset="0"/>
                </a:defRPr>
              </a:lvl6pPr>
              <a:lvl7pPr marL="2860675" indent="-215900" fontAlgn="base">
                <a:spcBef>
                  <a:spcPct val="0"/>
                </a:spcBef>
                <a:spcAft>
                  <a:spcPct val="0"/>
                </a:spcAft>
                <a:defRPr>
                  <a:solidFill>
                    <a:schemeClr val="tx1"/>
                  </a:solidFill>
                  <a:latin typeface="Arial" pitchFamily="34" charset="0"/>
                </a:defRPr>
              </a:lvl7pPr>
              <a:lvl8pPr marL="3317875" indent="-215900" fontAlgn="base">
                <a:spcBef>
                  <a:spcPct val="0"/>
                </a:spcBef>
                <a:spcAft>
                  <a:spcPct val="0"/>
                </a:spcAft>
                <a:defRPr>
                  <a:solidFill>
                    <a:schemeClr val="tx1"/>
                  </a:solidFill>
                  <a:latin typeface="Arial" pitchFamily="34" charset="0"/>
                </a:defRPr>
              </a:lvl8pPr>
              <a:lvl9pPr marL="3775075" indent="-215900" fontAlgn="base">
                <a:spcBef>
                  <a:spcPct val="0"/>
                </a:spcBef>
                <a:spcAft>
                  <a:spcPct val="0"/>
                </a:spcAft>
                <a:defRPr>
                  <a:solidFill>
                    <a:schemeClr val="tx1"/>
                  </a:solidFill>
                  <a:latin typeface="Arial" pitchFamily="34" charset="0"/>
                </a:defRPr>
              </a:lvl9pPr>
            </a:lstStyle>
            <a:p>
              <a:pPr algn="ctr">
                <a:lnSpc>
                  <a:spcPct val="85000"/>
                </a:lnSpc>
              </a:pPr>
              <a:r>
                <a:rPr lang="en-GB" sz="1900" b="1"/>
                <a:t>Infliximab</a:t>
              </a:r>
              <a:endParaRPr lang="en-GB" sz="2000" b="1"/>
            </a:p>
            <a:p>
              <a:pPr algn="ctr">
                <a:lnSpc>
                  <a:spcPct val="85000"/>
                </a:lnSpc>
              </a:pPr>
              <a:r>
                <a:rPr lang="en-US" sz="1500" b="1">
                  <a:solidFill>
                    <a:schemeClr val="accent1"/>
                  </a:solidFill>
                </a:rPr>
                <a:t>(Anti-TNF)</a:t>
              </a:r>
              <a:endParaRPr lang="en-GB" sz="1600" b="1">
                <a:solidFill>
                  <a:schemeClr val="accent1"/>
                </a:solidFill>
              </a:endParaRPr>
            </a:p>
          </p:txBody>
        </p:sp>
        <p:sp>
          <p:nvSpPr>
            <p:cNvPr id="4157454" name="Text Box 32"/>
            <p:cNvSpPr txBox="1">
              <a:spLocks noChangeArrowheads="1"/>
            </p:cNvSpPr>
            <p:nvPr/>
          </p:nvSpPr>
          <p:spPr bwMode="auto">
            <a:xfrm>
              <a:off x="1201" y="2496"/>
              <a:ext cx="28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03263" indent="-271463">
                <a:defRPr>
                  <a:solidFill>
                    <a:schemeClr val="tx1"/>
                  </a:solidFill>
                  <a:latin typeface="Arial" pitchFamily="34" charset="0"/>
                </a:defRPr>
              </a:lvl2pPr>
              <a:lvl3pPr marL="1081088" indent="-215900">
                <a:defRPr>
                  <a:solidFill>
                    <a:schemeClr val="tx1"/>
                  </a:solidFill>
                  <a:latin typeface="Arial" pitchFamily="34" charset="0"/>
                </a:defRPr>
              </a:lvl3pPr>
              <a:lvl4pPr marL="1512888" indent="-215900">
                <a:defRPr>
                  <a:solidFill>
                    <a:schemeClr val="tx1"/>
                  </a:solidFill>
                  <a:latin typeface="Arial" pitchFamily="34" charset="0"/>
                </a:defRPr>
              </a:lvl4pPr>
              <a:lvl5pPr marL="1946275" indent="-215900">
                <a:defRPr>
                  <a:solidFill>
                    <a:schemeClr val="tx1"/>
                  </a:solidFill>
                  <a:latin typeface="Arial" pitchFamily="34" charset="0"/>
                </a:defRPr>
              </a:lvl5pPr>
              <a:lvl6pPr marL="2403475" indent="-215900" fontAlgn="base">
                <a:spcBef>
                  <a:spcPct val="0"/>
                </a:spcBef>
                <a:spcAft>
                  <a:spcPct val="0"/>
                </a:spcAft>
                <a:defRPr>
                  <a:solidFill>
                    <a:schemeClr val="tx1"/>
                  </a:solidFill>
                  <a:latin typeface="Arial" pitchFamily="34" charset="0"/>
                </a:defRPr>
              </a:lvl6pPr>
              <a:lvl7pPr marL="2860675" indent="-215900" fontAlgn="base">
                <a:spcBef>
                  <a:spcPct val="0"/>
                </a:spcBef>
                <a:spcAft>
                  <a:spcPct val="0"/>
                </a:spcAft>
                <a:defRPr>
                  <a:solidFill>
                    <a:schemeClr val="tx1"/>
                  </a:solidFill>
                  <a:latin typeface="Arial" pitchFamily="34" charset="0"/>
                </a:defRPr>
              </a:lvl7pPr>
              <a:lvl8pPr marL="3317875" indent="-215900" fontAlgn="base">
                <a:spcBef>
                  <a:spcPct val="0"/>
                </a:spcBef>
                <a:spcAft>
                  <a:spcPct val="0"/>
                </a:spcAft>
                <a:defRPr>
                  <a:solidFill>
                    <a:schemeClr val="tx1"/>
                  </a:solidFill>
                  <a:latin typeface="Arial" pitchFamily="34" charset="0"/>
                </a:defRPr>
              </a:lvl8pPr>
              <a:lvl9pPr marL="3775075" indent="-215900" fontAlgn="base">
                <a:spcBef>
                  <a:spcPct val="0"/>
                </a:spcBef>
                <a:spcAft>
                  <a:spcPct val="0"/>
                </a:spcAft>
                <a:defRPr>
                  <a:solidFill>
                    <a:schemeClr val="tx1"/>
                  </a:solidFill>
                  <a:latin typeface="Arial" pitchFamily="34" charset="0"/>
                </a:defRPr>
              </a:lvl9pPr>
            </a:lstStyle>
            <a:p>
              <a:pPr algn="ctr"/>
              <a:r>
                <a:rPr lang="en-US" sz="1300" b="1">
                  <a:solidFill>
                    <a:srgbClr val="000000"/>
                  </a:solidFill>
                </a:rPr>
                <a:t>Fc </a:t>
              </a:r>
            </a:p>
            <a:p>
              <a:pPr algn="ctr"/>
              <a:r>
                <a:rPr lang="en-US" sz="1300" b="1">
                  <a:solidFill>
                    <a:srgbClr val="000000"/>
                  </a:solidFill>
                </a:rPr>
                <a:t>IgG1 </a:t>
              </a:r>
            </a:p>
          </p:txBody>
        </p:sp>
        <p:grpSp>
          <p:nvGrpSpPr>
            <p:cNvPr id="4157455" name="Group 36"/>
            <p:cNvGrpSpPr>
              <a:grpSpLocks/>
            </p:cNvGrpSpPr>
            <p:nvPr/>
          </p:nvGrpSpPr>
          <p:grpSpPr bwMode="auto">
            <a:xfrm>
              <a:off x="1043" y="2445"/>
              <a:ext cx="103" cy="379"/>
              <a:chOff x="953" y="2614"/>
              <a:chExt cx="98" cy="355"/>
            </a:xfrm>
          </p:grpSpPr>
          <p:sp>
            <p:nvSpPr>
              <p:cNvPr id="4157456" name="Freeform 37"/>
              <p:cNvSpPr>
                <a:spLocks/>
              </p:cNvSpPr>
              <p:nvPr/>
            </p:nvSpPr>
            <p:spPr bwMode="auto">
              <a:xfrm flipH="1">
                <a:off x="957" y="2784"/>
                <a:ext cx="93" cy="185"/>
              </a:xfrm>
              <a:custGeom>
                <a:avLst/>
                <a:gdLst>
                  <a:gd name="T0" fmla="*/ 0 w 93"/>
                  <a:gd name="T1" fmla="*/ 0 h 181"/>
                  <a:gd name="T2" fmla="*/ 93 w 93"/>
                  <a:gd name="T3" fmla="*/ 211 h 181"/>
                  <a:gd name="T4" fmla="*/ 0 60000 65536"/>
                  <a:gd name="T5" fmla="*/ 0 60000 65536"/>
                  <a:gd name="T6" fmla="*/ 0 w 93"/>
                  <a:gd name="T7" fmla="*/ 0 h 181"/>
                  <a:gd name="T8" fmla="*/ 93 w 93"/>
                  <a:gd name="T9" fmla="*/ 181 h 181"/>
                </a:gdLst>
                <a:ahLst/>
                <a:cxnLst>
                  <a:cxn ang="T4">
                    <a:pos x="T0" y="T1"/>
                  </a:cxn>
                  <a:cxn ang="T5">
                    <a:pos x="T2" y="T3"/>
                  </a:cxn>
                </a:cxnLst>
                <a:rect l="T6" t="T7" r="T8" b="T9"/>
                <a:pathLst>
                  <a:path w="93" h="181">
                    <a:moveTo>
                      <a:pt x="0" y="0"/>
                    </a:moveTo>
                    <a:lnTo>
                      <a:pt x="93" y="18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sp>
            <p:nvSpPr>
              <p:cNvPr id="4157457" name="Freeform 38"/>
              <p:cNvSpPr>
                <a:spLocks/>
              </p:cNvSpPr>
              <p:nvPr/>
            </p:nvSpPr>
            <p:spPr bwMode="auto">
              <a:xfrm flipH="1">
                <a:off x="953" y="2614"/>
                <a:ext cx="98" cy="185"/>
              </a:xfrm>
              <a:custGeom>
                <a:avLst/>
                <a:gdLst>
                  <a:gd name="T0" fmla="*/ 0 w 98"/>
                  <a:gd name="T1" fmla="*/ 221 h 178"/>
                  <a:gd name="T2" fmla="*/ 98 w 98"/>
                  <a:gd name="T3" fmla="*/ 0 h 178"/>
                  <a:gd name="T4" fmla="*/ 0 60000 65536"/>
                  <a:gd name="T5" fmla="*/ 0 60000 65536"/>
                  <a:gd name="T6" fmla="*/ 0 w 98"/>
                  <a:gd name="T7" fmla="*/ 0 h 178"/>
                  <a:gd name="T8" fmla="*/ 98 w 98"/>
                  <a:gd name="T9" fmla="*/ 178 h 178"/>
                </a:gdLst>
                <a:ahLst/>
                <a:cxnLst>
                  <a:cxn ang="T4">
                    <a:pos x="T0" y="T1"/>
                  </a:cxn>
                  <a:cxn ang="T5">
                    <a:pos x="T2" y="T3"/>
                  </a:cxn>
                </a:cxnLst>
                <a:rect l="T6" t="T7" r="T8" b="T9"/>
                <a:pathLst>
                  <a:path w="98" h="178">
                    <a:moveTo>
                      <a:pt x="0" y="178"/>
                    </a:moveTo>
                    <a:lnTo>
                      <a:pt x="98"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grpSp>
        <p:sp>
          <p:nvSpPr>
            <p:cNvPr id="4157458" name="Rectangle 46"/>
            <p:cNvSpPr>
              <a:spLocks noChangeArrowheads="1"/>
            </p:cNvSpPr>
            <p:nvPr/>
          </p:nvSpPr>
          <p:spPr bwMode="auto">
            <a:xfrm>
              <a:off x="336" y="960"/>
              <a:ext cx="1176" cy="2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399" tIns="45700" rIns="91399" bIns="45700" anchor="ctr"/>
            <a:lstStyle/>
            <a:p>
              <a:endParaRPr lang="fr-BE" sz="1800"/>
            </a:p>
          </p:txBody>
        </p:sp>
        <p:sp>
          <p:nvSpPr>
            <p:cNvPr id="4157459" name="Rectangle 46"/>
            <p:cNvSpPr>
              <a:spLocks noChangeArrowheads="1"/>
            </p:cNvSpPr>
            <p:nvPr/>
          </p:nvSpPr>
          <p:spPr bwMode="auto">
            <a:xfrm>
              <a:off x="4241" y="957"/>
              <a:ext cx="1176" cy="2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399" tIns="45700" rIns="91399" bIns="45700" anchor="ctr"/>
            <a:lstStyle/>
            <a:p>
              <a:endParaRPr lang="fr-BE" sz="1800"/>
            </a:p>
          </p:txBody>
        </p:sp>
        <p:pic>
          <p:nvPicPr>
            <p:cNvPr id="4157460" name="Picture 31" descr="UCB-Molicule_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 y="1725"/>
              <a:ext cx="1094" cy="1399"/>
            </a:xfrm>
            <a:prstGeom prst="rect">
              <a:avLst/>
            </a:prstGeom>
            <a:solidFill>
              <a:schemeClr val="bg1"/>
            </a:solidFill>
            <a:ln w="9525">
              <a:solidFill>
                <a:schemeClr val="bg1"/>
              </a:solidFill>
              <a:miter lim="800000"/>
              <a:headEnd/>
              <a:tailEnd/>
            </a:ln>
          </p:spPr>
        </p:pic>
        <p:sp>
          <p:nvSpPr>
            <p:cNvPr id="4157461" name="Rectangle 32"/>
            <p:cNvSpPr>
              <a:spLocks noChangeArrowheads="1"/>
            </p:cNvSpPr>
            <p:nvPr/>
          </p:nvSpPr>
          <p:spPr bwMode="auto">
            <a:xfrm>
              <a:off x="4388" y="1059"/>
              <a:ext cx="885"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p>
              <a:pPr algn="ctr" eaLnBrk="1" hangingPunct="1">
                <a:lnSpc>
                  <a:spcPct val="95000"/>
                </a:lnSpc>
              </a:pPr>
              <a:r>
                <a:rPr lang="en-US" sz="1600" b="1"/>
                <a:t>Humanized</a:t>
              </a:r>
            </a:p>
            <a:p>
              <a:pPr algn="ctr" eaLnBrk="1" hangingPunct="1">
                <a:lnSpc>
                  <a:spcPct val="90000"/>
                </a:lnSpc>
              </a:pPr>
              <a:r>
                <a:rPr lang="en-US" sz="1600" b="1"/>
                <a:t>monoclonal</a:t>
              </a:r>
            </a:p>
            <a:p>
              <a:pPr algn="ctr" eaLnBrk="1" hangingPunct="1">
                <a:lnSpc>
                  <a:spcPct val="95000"/>
                </a:lnSpc>
              </a:pPr>
              <a:r>
                <a:rPr lang="en-US" sz="1600" b="1"/>
                <a:t>antibody</a:t>
              </a:r>
            </a:p>
          </p:txBody>
        </p:sp>
        <p:sp>
          <p:nvSpPr>
            <p:cNvPr id="4157462" name="Rectangle 33"/>
            <p:cNvSpPr>
              <a:spLocks noChangeArrowheads="1"/>
            </p:cNvSpPr>
            <p:nvPr/>
          </p:nvSpPr>
          <p:spPr bwMode="auto">
            <a:xfrm>
              <a:off x="4176" y="3293"/>
              <a:ext cx="131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spAutoFit/>
            </a:bodyPr>
            <a:lstStyle/>
            <a:p>
              <a:pPr algn="ctr" eaLnBrk="1" hangingPunct="1">
                <a:lnSpc>
                  <a:spcPct val="85000"/>
                </a:lnSpc>
              </a:pPr>
              <a:r>
                <a:rPr lang="en-GB" sz="1900" b="1"/>
                <a:t>Natalizumab</a:t>
              </a:r>
              <a:endParaRPr lang="en-GB" sz="2000" b="1"/>
            </a:p>
            <a:p>
              <a:pPr algn="ctr" eaLnBrk="1" hangingPunct="1">
                <a:lnSpc>
                  <a:spcPct val="85000"/>
                </a:lnSpc>
              </a:pPr>
              <a:r>
                <a:rPr lang="en-US" sz="1500" b="1">
                  <a:solidFill>
                    <a:schemeClr val="accent1"/>
                  </a:solidFill>
                </a:rPr>
                <a:t>(Anti-</a:t>
              </a:r>
              <a:r>
                <a:rPr lang="en-US" sz="1500" b="1">
                  <a:solidFill>
                    <a:schemeClr val="accent1"/>
                  </a:solidFill>
                  <a:sym typeface="Symbol" pitchFamily="18" charset="2"/>
                </a:rPr>
                <a:t>4 Integrin)</a:t>
              </a:r>
              <a:endParaRPr lang="en-GB" sz="1500" b="1">
                <a:solidFill>
                  <a:schemeClr val="accent1"/>
                </a:solidFill>
                <a:sym typeface="Symbol" pitchFamily="18" charset="2"/>
              </a:endParaRPr>
            </a:p>
          </p:txBody>
        </p:sp>
        <p:grpSp>
          <p:nvGrpSpPr>
            <p:cNvPr id="4157463" name="Group 36"/>
            <p:cNvGrpSpPr>
              <a:grpSpLocks/>
            </p:cNvGrpSpPr>
            <p:nvPr/>
          </p:nvGrpSpPr>
          <p:grpSpPr bwMode="auto">
            <a:xfrm>
              <a:off x="4998" y="2493"/>
              <a:ext cx="90" cy="380"/>
              <a:chOff x="953" y="2614"/>
              <a:chExt cx="98" cy="355"/>
            </a:xfrm>
          </p:grpSpPr>
          <p:sp>
            <p:nvSpPr>
              <p:cNvPr id="4157464" name="Freeform 37"/>
              <p:cNvSpPr>
                <a:spLocks/>
              </p:cNvSpPr>
              <p:nvPr/>
            </p:nvSpPr>
            <p:spPr bwMode="auto">
              <a:xfrm flipH="1">
                <a:off x="957" y="2784"/>
                <a:ext cx="93" cy="185"/>
              </a:xfrm>
              <a:custGeom>
                <a:avLst/>
                <a:gdLst>
                  <a:gd name="T0" fmla="*/ 0 w 93"/>
                  <a:gd name="T1" fmla="*/ 0 h 181"/>
                  <a:gd name="T2" fmla="*/ 93 w 93"/>
                  <a:gd name="T3" fmla="*/ 211 h 181"/>
                  <a:gd name="T4" fmla="*/ 0 60000 65536"/>
                  <a:gd name="T5" fmla="*/ 0 60000 65536"/>
                  <a:gd name="T6" fmla="*/ 0 w 93"/>
                  <a:gd name="T7" fmla="*/ 0 h 181"/>
                  <a:gd name="T8" fmla="*/ 93 w 93"/>
                  <a:gd name="T9" fmla="*/ 181 h 181"/>
                </a:gdLst>
                <a:ahLst/>
                <a:cxnLst>
                  <a:cxn ang="T4">
                    <a:pos x="T0" y="T1"/>
                  </a:cxn>
                  <a:cxn ang="T5">
                    <a:pos x="T2" y="T3"/>
                  </a:cxn>
                </a:cxnLst>
                <a:rect l="T6" t="T7" r="T8" b="T9"/>
                <a:pathLst>
                  <a:path w="93" h="181">
                    <a:moveTo>
                      <a:pt x="0" y="0"/>
                    </a:moveTo>
                    <a:lnTo>
                      <a:pt x="93" y="18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sp>
            <p:nvSpPr>
              <p:cNvPr id="4157465" name="Freeform 38"/>
              <p:cNvSpPr>
                <a:spLocks/>
              </p:cNvSpPr>
              <p:nvPr/>
            </p:nvSpPr>
            <p:spPr bwMode="auto">
              <a:xfrm flipH="1">
                <a:off x="953" y="2614"/>
                <a:ext cx="98" cy="185"/>
              </a:xfrm>
              <a:custGeom>
                <a:avLst/>
                <a:gdLst>
                  <a:gd name="T0" fmla="*/ 0 w 98"/>
                  <a:gd name="T1" fmla="*/ 221 h 178"/>
                  <a:gd name="T2" fmla="*/ 98 w 98"/>
                  <a:gd name="T3" fmla="*/ 0 h 178"/>
                  <a:gd name="T4" fmla="*/ 0 60000 65536"/>
                  <a:gd name="T5" fmla="*/ 0 60000 65536"/>
                  <a:gd name="T6" fmla="*/ 0 w 98"/>
                  <a:gd name="T7" fmla="*/ 0 h 178"/>
                  <a:gd name="T8" fmla="*/ 98 w 98"/>
                  <a:gd name="T9" fmla="*/ 178 h 178"/>
                </a:gdLst>
                <a:ahLst/>
                <a:cxnLst>
                  <a:cxn ang="T4">
                    <a:pos x="T0" y="T1"/>
                  </a:cxn>
                  <a:cxn ang="T5">
                    <a:pos x="T2" y="T3"/>
                  </a:cxn>
                </a:cxnLst>
                <a:rect l="T6" t="T7" r="T8" b="T9"/>
                <a:pathLst>
                  <a:path w="98" h="178">
                    <a:moveTo>
                      <a:pt x="0" y="178"/>
                    </a:moveTo>
                    <a:lnTo>
                      <a:pt x="98"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grpSp>
        <p:sp>
          <p:nvSpPr>
            <p:cNvPr id="4157466" name="Rectangle 43"/>
            <p:cNvSpPr>
              <a:spLocks noChangeArrowheads="1"/>
            </p:cNvSpPr>
            <p:nvPr/>
          </p:nvSpPr>
          <p:spPr bwMode="auto">
            <a:xfrm>
              <a:off x="5018" y="2493"/>
              <a:ext cx="45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spAutoFit/>
            </a:bodyPr>
            <a:lstStyle/>
            <a:p>
              <a:pPr algn="ctr" eaLnBrk="1" hangingPunct="1"/>
              <a:r>
                <a:rPr lang="en-US" sz="1300" b="1">
                  <a:solidFill>
                    <a:srgbClr val="000000"/>
                  </a:solidFill>
                </a:rPr>
                <a:t>Fc </a:t>
              </a:r>
            </a:p>
            <a:p>
              <a:pPr algn="ctr" eaLnBrk="1" hangingPunct="1"/>
              <a:r>
                <a:rPr lang="en-US" sz="1300" b="1">
                  <a:solidFill>
                    <a:srgbClr val="000000"/>
                  </a:solidFill>
                </a:rPr>
                <a:t>IgG4</a:t>
              </a:r>
            </a:p>
          </p:txBody>
        </p:sp>
        <p:sp>
          <p:nvSpPr>
            <p:cNvPr id="4157467" name="Rectangle 46"/>
            <p:cNvSpPr>
              <a:spLocks noChangeArrowheads="1"/>
            </p:cNvSpPr>
            <p:nvPr/>
          </p:nvSpPr>
          <p:spPr bwMode="auto">
            <a:xfrm>
              <a:off x="1632" y="960"/>
              <a:ext cx="1176" cy="2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399" tIns="45700" rIns="91399" bIns="45700" anchor="ctr"/>
            <a:lstStyle/>
            <a:p>
              <a:endParaRPr lang="fr-BE" sz="1800"/>
            </a:p>
          </p:txBody>
        </p:sp>
        <p:pic>
          <p:nvPicPr>
            <p:cNvPr id="4157468" name="Picture 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 y="1625"/>
              <a:ext cx="1222"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469" name="Rectangle 35"/>
            <p:cNvSpPr>
              <a:spLocks noChangeArrowheads="1"/>
            </p:cNvSpPr>
            <p:nvPr/>
          </p:nvSpPr>
          <p:spPr bwMode="auto">
            <a:xfrm>
              <a:off x="1774" y="1061"/>
              <a:ext cx="885"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p>
              <a:pPr algn="ctr" eaLnBrk="1" hangingPunct="1">
                <a:lnSpc>
                  <a:spcPct val="90000"/>
                </a:lnSpc>
              </a:pPr>
              <a:r>
                <a:rPr lang="en-US" sz="1600" b="1"/>
                <a:t>Human</a:t>
              </a:r>
            </a:p>
            <a:p>
              <a:pPr algn="ctr" eaLnBrk="1" hangingPunct="1">
                <a:lnSpc>
                  <a:spcPct val="90000"/>
                </a:lnSpc>
              </a:pPr>
              <a:r>
                <a:rPr lang="en-US" sz="1600" b="1"/>
                <a:t>monoclonal</a:t>
              </a:r>
            </a:p>
            <a:p>
              <a:pPr algn="ctr" eaLnBrk="1" hangingPunct="1">
                <a:lnSpc>
                  <a:spcPct val="90000"/>
                </a:lnSpc>
              </a:pPr>
              <a:r>
                <a:rPr lang="en-US" sz="1600" b="1"/>
                <a:t>antibody</a:t>
              </a:r>
            </a:p>
          </p:txBody>
        </p:sp>
        <p:grpSp>
          <p:nvGrpSpPr>
            <p:cNvPr id="4157470" name="Group 36"/>
            <p:cNvGrpSpPr>
              <a:grpSpLocks/>
            </p:cNvGrpSpPr>
            <p:nvPr/>
          </p:nvGrpSpPr>
          <p:grpSpPr bwMode="auto">
            <a:xfrm>
              <a:off x="2338" y="2496"/>
              <a:ext cx="103" cy="380"/>
              <a:chOff x="953" y="2614"/>
              <a:chExt cx="98" cy="355"/>
            </a:xfrm>
          </p:grpSpPr>
          <p:sp>
            <p:nvSpPr>
              <p:cNvPr id="4157471" name="Freeform 37"/>
              <p:cNvSpPr>
                <a:spLocks/>
              </p:cNvSpPr>
              <p:nvPr/>
            </p:nvSpPr>
            <p:spPr bwMode="auto">
              <a:xfrm flipH="1">
                <a:off x="957" y="2784"/>
                <a:ext cx="93" cy="185"/>
              </a:xfrm>
              <a:custGeom>
                <a:avLst/>
                <a:gdLst>
                  <a:gd name="T0" fmla="*/ 0 w 93"/>
                  <a:gd name="T1" fmla="*/ 0 h 181"/>
                  <a:gd name="T2" fmla="*/ 93 w 93"/>
                  <a:gd name="T3" fmla="*/ 211 h 181"/>
                  <a:gd name="T4" fmla="*/ 0 60000 65536"/>
                  <a:gd name="T5" fmla="*/ 0 60000 65536"/>
                  <a:gd name="T6" fmla="*/ 0 w 93"/>
                  <a:gd name="T7" fmla="*/ 0 h 181"/>
                  <a:gd name="T8" fmla="*/ 93 w 93"/>
                  <a:gd name="T9" fmla="*/ 181 h 181"/>
                </a:gdLst>
                <a:ahLst/>
                <a:cxnLst>
                  <a:cxn ang="T4">
                    <a:pos x="T0" y="T1"/>
                  </a:cxn>
                  <a:cxn ang="T5">
                    <a:pos x="T2" y="T3"/>
                  </a:cxn>
                </a:cxnLst>
                <a:rect l="T6" t="T7" r="T8" b="T9"/>
                <a:pathLst>
                  <a:path w="93" h="181">
                    <a:moveTo>
                      <a:pt x="0" y="0"/>
                    </a:moveTo>
                    <a:lnTo>
                      <a:pt x="93" y="18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sp>
            <p:nvSpPr>
              <p:cNvPr id="4157472" name="Freeform 38"/>
              <p:cNvSpPr>
                <a:spLocks/>
              </p:cNvSpPr>
              <p:nvPr/>
            </p:nvSpPr>
            <p:spPr bwMode="auto">
              <a:xfrm flipH="1">
                <a:off x="953" y="2614"/>
                <a:ext cx="98" cy="185"/>
              </a:xfrm>
              <a:custGeom>
                <a:avLst/>
                <a:gdLst>
                  <a:gd name="T0" fmla="*/ 0 w 98"/>
                  <a:gd name="T1" fmla="*/ 221 h 178"/>
                  <a:gd name="T2" fmla="*/ 98 w 98"/>
                  <a:gd name="T3" fmla="*/ 0 h 178"/>
                  <a:gd name="T4" fmla="*/ 0 60000 65536"/>
                  <a:gd name="T5" fmla="*/ 0 60000 65536"/>
                  <a:gd name="T6" fmla="*/ 0 w 98"/>
                  <a:gd name="T7" fmla="*/ 0 h 178"/>
                  <a:gd name="T8" fmla="*/ 98 w 98"/>
                  <a:gd name="T9" fmla="*/ 178 h 178"/>
                </a:gdLst>
                <a:ahLst/>
                <a:cxnLst>
                  <a:cxn ang="T4">
                    <a:pos x="T0" y="T1"/>
                  </a:cxn>
                  <a:cxn ang="T5">
                    <a:pos x="T2" y="T3"/>
                  </a:cxn>
                </a:cxnLst>
                <a:rect l="T6" t="T7" r="T8" b="T9"/>
                <a:pathLst>
                  <a:path w="98" h="178">
                    <a:moveTo>
                      <a:pt x="0" y="178"/>
                    </a:moveTo>
                    <a:lnTo>
                      <a:pt x="98"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eaLnBrk="1" hangingPunct="1"/>
                <a:endParaRPr lang="fr-BE" sz="1800"/>
              </a:p>
            </p:txBody>
          </p:sp>
        </p:grpSp>
        <p:sp>
          <p:nvSpPr>
            <p:cNvPr id="4157473" name="Rectangle 42"/>
            <p:cNvSpPr>
              <a:spLocks noChangeArrowheads="1"/>
            </p:cNvSpPr>
            <p:nvPr/>
          </p:nvSpPr>
          <p:spPr bwMode="auto">
            <a:xfrm>
              <a:off x="2388" y="2496"/>
              <a:ext cx="45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spAutoFit/>
            </a:bodyPr>
            <a:lstStyle/>
            <a:p>
              <a:pPr algn="ctr" eaLnBrk="1" hangingPunct="1"/>
              <a:r>
                <a:rPr lang="en-US" sz="1300" b="1">
                  <a:solidFill>
                    <a:srgbClr val="000000"/>
                  </a:solidFill>
                </a:rPr>
                <a:t>Fc </a:t>
              </a:r>
            </a:p>
            <a:p>
              <a:pPr algn="ctr" eaLnBrk="1" hangingPunct="1"/>
              <a:r>
                <a:rPr lang="en-US" sz="1300" b="1">
                  <a:solidFill>
                    <a:srgbClr val="000000"/>
                  </a:solidFill>
                </a:rPr>
                <a:t>IgG1</a:t>
              </a:r>
            </a:p>
          </p:txBody>
        </p:sp>
        <p:sp>
          <p:nvSpPr>
            <p:cNvPr id="4157474" name="Rectangle 44"/>
            <p:cNvSpPr>
              <a:spLocks noChangeArrowheads="1"/>
            </p:cNvSpPr>
            <p:nvPr/>
          </p:nvSpPr>
          <p:spPr bwMode="auto">
            <a:xfrm>
              <a:off x="1672" y="3296"/>
              <a:ext cx="115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spAutoFit/>
            </a:bodyPr>
            <a:lstStyle/>
            <a:p>
              <a:pPr eaLnBrk="1" hangingPunct="1">
                <a:lnSpc>
                  <a:spcPct val="85000"/>
                </a:lnSpc>
              </a:pPr>
              <a:r>
                <a:rPr lang="en-GB" sz="1900" b="1"/>
                <a:t>Adalimumab</a:t>
              </a:r>
              <a:endParaRPr lang="en-GB" sz="2000" b="1"/>
            </a:p>
            <a:p>
              <a:pPr algn="ctr" eaLnBrk="1" hangingPunct="1">
                <a:lnSpc>
                  <a:spcPct val="85000"/>
                </a:lnSpc>
              </a:pPr>
              <a:r>
                <a:rPr lang="en-US" sz="1500" b="1">
                  <a:solidFill>
                    <a:schemeClr val="accent1"/>
                  </a:solidFill>
                </a:rPr>
                <a:t>(Anti-TNF)</a:t>
              </a:r>
              <a:endParaRPr lang="en-GB" sz="1600" b="1">
                <a:solidFill>
                  <a:schemeClr val="accent1"/>
                </a:solidFill>
              </a:endParaRPr>
            </a:p>
          </p:txBody>
        </p:sp>
        <p:sp>
          <p:nvSpPr>
            <p:cNvPr id="4157475" name="Text Box 45"/>
            <p:cNvSpPr txBox="1">
              <a:spLocks noChangeArrowheads="1"/>
            </p:cNvSpPr>
            <p:nvPr/>
          </p:nvSpPr>
          <p:spPr bwMode="auto">
            <a:xfrm>
              <a:off x="2968" y="3304"/>
              <a:ext cx="1135"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700" rIns="91399" bIns="45700">
              <a:spAutoFit/>
            </a:bodyPr>
            <a:lstStyle>
              <a:lvl1pPr>
                <a:defRPr>
                  <a:solidFill>
                    <a:schemeClr val="tx1"/>
                  </a:solidFill>
                  <a:latin typeface="Arial" pitchFamily="34" charset="0"/>
                </a:defRPr>
              </a:lvl1pPr>
              <a:lvl2pPr marL="703263" indent="-271463">
                <a:defRPr>
                  <a:solidFill>
                    <a:schemeClr val="tx1"/>
                  </a:solidFill>
                  <a:latin typeface="Arial" pitchFamily="34" charset="0"/>
                </a:defRPr>
              </a:lvl2pPr>
              <a:lvl3pPr marL="1081088" indent="-215900">
                <a:defRPr>
                  <a:solidFill>
                    <a:schemeClr val="tx1"/>
                  </a:solidFill>
                  <a:latin typeface="Arial" pitchFamily="34" charset="0"/>
                </a:defRPr>
              </a:lvl3pPr>
              <a:lvl4pPr marL="1512888" indent="-215900">
                <a:defRPr>
                  <a:solidFill>
                    <a:schemeClr val="tx1"/>
                  </a:solidFill>
                  <a:latin typeface="Arial" pitchFamily="34" charset="0"/>
                </a:defRPr>
              </a:lvl4pPr>
              <a:lvl5pPr marL="1946275" indent="-215900">
                <a:defRPr>
                  <a:solidFill>
                    <a:schemeClr val="tx1"/>
                  </a:solidFill>
                  <a:latin typeface="Arial" pitchFamily="34" charset="0"/>
                </a:defRPr>
              </a:lvl5pPr>
              <a:lvl6pPr marL="2403475" indent="-215900" fontAlgn="base">
                <a:spcBef>
                  <a:spcPct val="0"/>
                </a:spcBef>
                <a:spcAft>
                  <a:spcPct val="0"/>
                </a:spcAft>
                <a:defRPr>
                  <a:solidFill>
                    <a:schemeClr val="tx1"/>
                  </a:solidFill>
                  <a:latin typeface="Arial" pitchFamily="34" charset="0"/>
                </a:defRPr>
              </a:lvl6pPr>
              <a:lvl7pPr marL="2860675" indent="-215900" fontAlgn="base">
                <a:spcBef>
                  <a:spcPct val="0"/>
                </a:spcBef>
                <a:spcAft>
                  <a:spcPct val="0"/>
                </a:spcAft>
                <a:defRPr>
                  <a:solidFill>
                    <a:schemeClr val="tx1"/>
                  </a:solidFill>
                  <a:latin typeface="Arial" pitchFamily="34" charset="0"/>
                </a:defRPr>
              </a:lvl7pPr>
              <a:lvl8pPr marL="3317875" indent="-215900" fontAlgn="base">
                <a:spcBef>
                  <a:spcPct val="0"/>
                </a:spcBef>
                <a:spcAft>
                  <a:spcPct val="0"/>
                </a:spcAft>
                <a:defRPr>
                  <a:solidFill>
                    <a:schemeClr val="tx1"/>
                  </a:solidFill>
                  <a:latin typeface="Arial" pitchFamily="34" charset="0"/>
                </a:defRPr>
              </a:lvl8pPr>
              <a:lvl9pPr marL="3775075" indent="-215900" fontAlgn="base">
                <a:spcBef>
                  <a:spcPct val="0"/>
                </a:spcBef>
                <a:spcAft>
                  <a:spcPct val="0"/>
                </a:spcAft>
                <a:defRPr>
                  <a:solidFill>
                    <a:schemeClr val="tx1"/>
                  </a:solidFill>
                  <a:latin typeface="Arial" pitchFamily="34" charset="0"/>
                </a:defRPr>
              </a:lvl9pPr>
            </a:lstStyle>
            <a:p>
              <a:pPr algn="ctr" eaLnBrk="1" hangingPunct="1">
                <a:lnSpc>
                  <a:spcPct val="80000"/>
                </a:lnSpc>
              </a:pPr>
              <a:r>
                <a:rPr lang="en-GB" sz="1900" b="1"/>
                <a:t>Certolizumab</a:t>
              </a:r>
            </a:p>
            <a:p>
              <a:pPr algn="ctr" eaLnBrk="1" hangingPunct="1">
                <a:lnSpc>
                  <a:spcPct val="80000"/>
                </a:lnSpc>
              </a:pPr>
              <a:r>
                <a:rPr lang="en-GB" sz="1900" b="1"/>
                <a:t> pegol</a:t>
              </a:r>
              <a:endParaRPr lang="en-GB" sz="2000" b="1"/>
            </a:p>
            <a:p>
              <a:pPr algn="ctr" eaLnBrk="1" hangingPunct="1">
                <a:lnSpc>
                  <a:spcPct val="90000"/>
                </a:lnSpc>
              </a:pPr>
              <a:r>
                <a:rPr lang="en-US" sz="1500" b="1">
                  <a:solidFill>
                    <a:schemeClr val="accent1"/>
                  </a:solidFill>
                </a:rPr>
                <a:t>(Anti-TNF)</a:t>
              </a:r>
              <a:endParaRPr lang="en-GB" sz="1600" b="1">
                <a:solidFill>
                  <a:schemeClr val="accent1"/>
                </a:solidFill>
              </a:endParaRPr>
            </a:p>
          </p:txBody>
        </p:sp>
        <p:grpSp>
          <p:nvGrpSpPr>
            <p:cNvPr id="4157476" name="Group 42"/>
            <p:cNvGrpSpPr>
              <a:grpSpLocks/>
            </p:cNvGrpSpPr>
            <p:nvPr/>
          </p:nvGrpSpPr>
          <p:grpSpPr bwMode="auto">
            <a:xfrm>
              <a:off x="2976" y="1056"/>
              <a:ext cx="1058" cy="525"/>
              <a:chOff x="4388" y="913"/>
              <a:chExt cx="880" cy="1295"/>
            </a:xfrm>
          </p:grpSpPr>
          <p:sp>
            <p:nvSpPr>
              <p:cNvPr id="4157477" name="Rectangle 43"/>
              <p:cNvSpPr>
                <a:spLocks noChangeArrowheads="1"/>
              </p:cNvSpPr>
              <p:nvPr/>
            </p:nvSpPr>
            <p:spPr bwMode="auto">
              <a:xfrm>
                <a:off x="4388" y="913"/>
                <a:ext cx="880"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00" tIns="45700" rIns="45700" bIns="45700"/>
              <a:lstStyle/>
              <a:p>
                <a:pPr algn="ctr" eaLnBrk="1" hangingPunct="1">
                  <a:lnSpc>
                    <a:spcPct val="90000"/>
                  </a:lnSpc>
                  <a:spcBef>
                    <a:spcPct val="50000"/>
                  </a:spcBef>
                </a:pPr>
                <a:r>
                  <a:rPr lang="en-US" sz="1600" b="1"/>
                  <a:t>Humanized Fab</a:t>
                </a:r>
                <a:r>
                  <a:rPr lang="en-US" sz="1600" b="1">
                    <a:cs typeface="Arial" pitchFamily="34" charset="0"/>
                  </a:rPr>
                  <a:t>′</a:t>
                </a:r>
                <a:r>
                  <a:rPr lang="en-US" sz="1600" b="1"/>
                  <a:t> fragment</a:t>
                </a:r>
              </a:p>
            </p:txBody>
          </p:sp>
          <p:sp>
            <p:nvSpPr>
              <p:cNvPr id="4157478" name="Line 44"/>
              <p:cNvSpPr>
                <a:spLocks noChangeShapeType="1"/>
              </p:cNvSpPr>
              <p:nvPr/>
            </p:nvSpPr>
            <p:spPr bwMode="auto">
              <a:xfrm>
                <a:off x="4388" y="913"/>
                <a:ext cx="8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lIns="45720" rIns="45720">
                <a:spAutoFit/>
              </a:bodyPr>
              <a:lstStyle/>
              <a:p>
                <a:endParaRPr lang="en-US"/>
              </a:p>
            </p:txBody>
          </p:sp>
        </p:grpSp>
        <p:pic>
          <p:nvPicPr>
            <p:cNvPr id="4157479"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2" y="1872"/>
              <a:ext cx="806"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480" name="Rectangle 46"/>
            <p:cNvSpPr>
              <a:spLocks noChangeArrowheads="1"/>
            </p:cNvSpPr>
            <p:nvPr/>
          </p:nvSpPr>
          <p:spPr bwMode="auto">
            <a:xfrm>
              <a:off x="2928" y="960"/>
              <a:ext cx="1176" cy="2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399" tIns="45700" rIns="91399" bIns="45700" anchor="ctr"/>
            <a:lstStyle/>
            <a:p>
              <a:endParaRPr lang="fr-BE" sz="1800"/>
            </a:p>
          </p:txBody>
        </p:sp>
        <p:sp>
          <p:nvSpPr>
            <p:cNvPr id="4157481" name="Line 48"/>
            <p:cNvSpPr>
              <a:spLocks noChangeShapeType="1"/>
            </p:cNvSpPr>
            <p:nvPr/>
          </p:nvSpPr>
          <p:spPr bwMode="auto">
            <a:xfrm flipH="1">
              <a:off x="3408" y="1824"/>
              <a:ext cx="336"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57482" name="Rectangle 49"/>
            <p:cNvSpPr>
              <a:spLocks noChangeArrowheads="1"/>
            </p:cNvSpPr>
            <p:nvPr/>
          </p:nvSpPr>
          <p:spPr bwMode="auto">
            <a:xfrm>
              <a:off x="3456" y="2976"/>
              <a:ext cx="63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99" tIns="45700" rIns="91399" bIns="45700">
              <a:spAutoFit/>
            </a:bodyPr>
            <a:lstStyle/>
            <a:p>
              <a:pPr algn="ctr" eaLnBrk="1" hangingPunct="1">
                <a:lnSpc>
                  <a:spcPct val="90000"/>
                </a:lnSpc>
              </a:pPr>
              <a:r>
                <a:rPr lang="en-US" sz="1900" b="1" baseline="-25000">
                  <a:solidFill>
                    <a:srgbClr val="000000"/>
                  </a:solidFill>
                </a:rPr>
                <a:t>PEG</a:t>
              </a:r>
              <a:br>
                <a:rPr lang="en-US" sz="1900" b="1" baseline="-25000">
                  <a:solidFill>
                    <a:srgbClr val="000000"/>
                  </a:solidFill>
                </a:rPr>
              </a:br>
              <a:r>
                <a:rPr lang="en-US" sz="1900" b="1" baseline="-25000">
                  <a:solidFill>
                    <a:srgbClr val="000000"/>
                  </a:solidFill>
                </a:rPr>
                <a:t>molecules</a:t>
              </a:r>
            </a:p>
          </p:txBody>
        </p:sp>
        <p:sp>
          <p:nvSpPr>
            <p:cNvPr id="4157483" name="Line 50"/>
            <p:cNvSpPr>
              <a:spLocks noChangeShapeType="1"/>
            </p:cNvSpPr>
            <p:nvPr/>
          </p:nvSpPr>
          <p:spPr bwMode="auto">
            <a:xfrm flipH="1" flipV="1">
              <a:off x="3264" y="2880"/>
              <a:ext cx="288" cy="19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57484" name="Line 51"/>
            <p:cNvSpPr>
              <a:spLocks noChangeShapeType="1"/>
            </p:cNvSpPr>
            <p:nvPr/>
          </p:nvSpPr>
          <p:spPr bwMode="auto">
            <a:xfrm flipH="1" flipV="1">
              <a:off x="3504" y="2880"/>
              <a:ext cx="101" cy="15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57485" name="Line 52"/>
            <p:cNvSpPr>
              <a:spLocks noChangeShapeType="1"/>
            </p:cNvSpPr>
            <p:nvPr/>
          </p:nvSpPr>
          <p:spPr bwMode="auto">
            <a:xfrm flipH="1" flipV="1">
              <a:off x="3408" y="1824"/>
              <a:ext cx="0" cy="7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57486" name="Line 53"/>
            <p:cNvSpPr>
              <a:spLocks noChangeShapeType="1"/>
            </p:cNvSpPr>
            <p:nvPr/>
          </p:nvSpPr>
          <p:spPr bwMode="auto">
            <a:xfrm flipH="1" flipV="1">
              <a:off x="3744" y="1824"/>
              <a:ext cx="0" cy="7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57487" name="Rectangle 42"/>
            <p:cNvSpPr>
              <a:spLocks noChangeArrowheads="1"/>
            </p:cNvSpPr>
            <p:nvPr/>
          </p:nvSpPr>
          <p:spPr bwMode="auto">
            <a:xfrm>
              <a:off x="3169" y="1488"/>
              <a:ext cx="74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99" tIns="45700" rIns="91399" bIns="45700">
              <a:spAutoFit/>
            </a:bodyPr>
            <a:lstStyle/>
            <a:p>
              <a:pPr algn="ctr" eaLnBrk="1" hangingPunct="1">
                <a:lnSpc>
                  <a:spcPct val="90000"/>
                </a:lnSpc>
              </a:pPr>
              <a:r>
                <a:rPr lang="en-US" sz="1900" b="1" baseline="-25000">
                  <a:solidFill>
                    <a:srgbClr val="000000"/>
                  </a:solidFill>
                </a:rPr>
                <a:t>Fc-free Fab’ </a:t>
              </a:r>
            </a:p>
            <a:p>
              <a:pPr algn="ctr" eaLnBrk="1" hangingPunct="1">
                <a:lnSpc>
                  <a:spcPct val="90000"/>
                </a:lnSpc>
              </a:pPr>
              <a:r>
                <a:rPr lang="en-US" sz="1900" b="1" baseline="-25000">
                  <a:solidFill>
                    <a:srgbClr val="000000"/>
                  </a:solidFill>
                </a:rPr>
                <a:t>fragment</a:t>
              </a:r>
            </a:p>
          </p:txBody>
        </p:sp>
      </p:grpSp>
      <p:sp>
        <p:nvSpPr>
          <p:cNvPr id="4157488" name="Text Box 46"/>
          <p:cNvSpPr txBox="1">
            <a:spLocks noChangeArrowheads="1"/>
          </p:cNvSpPr>
          <p:nvPr/>
        </p:nvSpPr>
        <p:spPr bwMode="auto">
          <a:xfrm flipV="1">
            <a:off x="1160463" y="6878638"/>
            <a:ext cx="64023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1399" tIns="45700" rIns="91399" bIns="45700">
            <a:spAutoFit/>
          </a:bodyPr>
          <a:lstStyle>
            <a:lvl1pPr>
              <a:defRPr>
                <a:solidFill>
                  <a:schemeClr val="tx1"/>
                </a:solidFill>
                <a:latin typeface="Arial" pitchFamily="34" charset="0"/>
              </a:defRPr>
            </a:lvl1pPr>
            <a:lvl2pPr marL="703263" indent="-271463">
              <a:defRPr>
                <a:solidFill>
                  <a:schemeClr val="tx1"/>
                </a:solidFill>
                <a:latin typeface="Arial" pitchFamily="34" charset="0"/>
              </a:defRPr>
            </a:lvl2pPr>
            <a:lvl3pPr marL="1081088" indent="-215900">
              <a:defRPr>
                <a:solidFill>
                  <a:schemeClr val="tx1"/>
                </a:solidFill>
                <a:latin typeface="Arial" pitchFamily="34" charset="0"/>
              </a:defRPr>
            </a:lvl3pPr>
            <a:lvl4pPr marL="1512888" indent="-215900">
              <a:defRPr>
                <a:solidFill>
                  <a:schemeClr val="tx1"/>
                </a:solidFill>
                <a:latin typeface="Arial" pitchFamily="34" charset="0"/>
              </a:defRPr>
            </a:lvl4pPr>
            <a:lvl5pPr marL="1946275" indent="-215900">
              <a:defRPr>
                <a:solidFill>
                  <a:schemeClr val="tx1"/>
                </a:solidFill>
                <a:latin typeface="Arial" pitchFamily="34" charset="0"/>
              </a:defRPr>
            </a:lvl5pPr>
            <a:lvl6pPr marL="2403475" indent="-215900" fontAlgn="base">
              <a:spcBef>
                <a:spcPct val="0"/>
              </a:spcBef>
              <a:spcAft>
                <a:spcPct val="0"/>
              </a:spcAft>
              <a:defRPr>
                <a:solidFill>
                  <a:schemeClr val="tx1"/>
                </a:solidFill>
                <a:latin typeface="Arial" pitchFamily="34" charset="0"/>
              </a:defRPr>
            </a:lvl6pPr>
            <a:lvl7pPr marL="2860675" indent="-215900" fontAlgn="base">
              <a:spcBef>
                <a:spcPct val="0"/>
              </a:spcBef>
              <a:spcAft>
                <a:spcPct val="0"/>
              </a:spcAft>
              <a:defRPr>
                <a:solidFill>
                  <a:schemeClr val="tx1"/>
                </a:solidFill>
                <a:latin typeface="Arial" pitchFamily="34" charset="0"/>
              </a:defRPr>
            </a:lvl7pPr>
            <a:lvl8pPr marL="3317875" indent="-215900" fontAlgn="base">
              <a:spcBef>
                <a:spcPct val="0"/>
              </a:spcBef>
              <a:spcAft>
                <a:spcPct val="0"/>
              </a:spcAft>
              <a:defRPr>
                <a:solidFill>
                  <a:schemeClr val="tx1"/>
                </a:solidFill>
                <a:latin typeface="Arial" pitchFamily="34" charset="0"/>
              </a:defRPr>
            </a:lvl8pPr>
            <a:lvl9pPr marL="3775075" indent="-215900" fontAlgn="base">
              <a:spcBef>
                <a:spcPct val="0"/>
              </a:spcBef>
              <a:spcAft>
                <a:spcPct val="0"/>
              </a:spcAft>
              <a:defRPr>
                <a:solidFill>
                  <a:schemeClr val="tx1"/>
                </a:solidFill>
                <a:latin typeface="Arial" pitchFamily="34" charset="0"/>
              </a:defRPr>
            </a:lvl9pPr>
          </a:lstStyle>
          <a:p>
            <a:pPr eaLnBrk="1" hangingPunct="1">
              <a:lnSpc>
                <a:spcPct val="85000"/>
              </a:lnSpc>
            </a:pPr>
            <a:endParaRPr lang="en-US" sz="900">
              <a:latin typeface="Arial Narrow" pitchFamily="34" charset="0"/>
              <a:cs typeface="Arial" pitchFamily="34" charset="0"/>
            </a:endParaRPr>
          </a:p>
        </p:txBody>
      </p:sp>
      <p:sp>
        <p:nvSpPr>
          <p:cNvPr id="4157489" name="Rectangle 49"/>
          <p:cNvSpPr>
            <a:spLocks noChangeArrowheads="1"/>
          </p:cNvSpPr>
          <p:nvPr/>
        </p:nvSpPr>
        <p:spPr bwMode="auto">
          <a:xfrm>
            <a:off x="2466975" y="5816600"/>
            <a:ext cx="2222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86" tIns="43243" rIns="86486" bIns="43243" anchor="ctr">
            <a:spAutoFit/>
          </a:bodyPr>
          <a:lstStyle/>
          <a:p>
            <a:pPr defTabSz="865188"/>
            <a:r>
              <a:rPr lang="en-US" sz="1300" b="1"/>
              <a:t> </a:t>
            </a:r>
          </a:p>
        </p:txBody>
      </p:sp>
    </p:spTree>
    <p:extLst>
      <p:ext uri="{BB962C8B-B14F-4D97-AF65-F5344CB8AC3E}">
        <p14:creationId xmlns:p14="http://schemas.microsoft.com/office/powerpoint/2010/main" val="1269433664"/>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3106" name="Title 1"/>
          <p:cNvSpPr>
            <a:spLocks noGrp="1"/>
          </p:cNvSpPr>
          <p:nvPr>
            <p:ph type="title" idx="4294967295"/>
          </p:nvPr>
        </p:nvSpPr>
        <p:spPr>
          <a:xfrm>
            <a:off x="533400" y="228600"/>
            <a:ext cx="8305800" cy="914400"/>
          </a:xfrm>
        </p:spPr>
        <p:txBody>
          <a:bodyPr lIns="92075" tIns="46037" rIns="92075" bIns="46037" anchor="b"/>
          <a:lstStyle/>
          <a:p>
            <a:r>
              <a:rPr lang="en-US" sz="3200" dirty="0"/>
              <a:t>AGA Consensus </a:t>
            </a:r>
            <a:r>
              <a:rPr lang="en-US" sz="3200" dirty="0" smtClean="0"/>
              <a:t>Panel </a:t>
            </a:r>
            <a:r>
              <a:rPr lang="en-US" sz="3200" dirty="0"/>
              <a:t>on </a:t>
            </a:r>
            <a:r>
              <a:rPr lang="en-US" sz="3200" dirty="0" smtClean="0"/>
              <a:t>BT 	with Anti-TNF Agents in</a:t>
            </a:r>
            <a:r>
              <a:rPr lang="en-US" sz="3600" dirty="0" smtClean="0"/>
              <a:t> CD</a:t>
            </a:r>
            <a:endParaRPr lang="en-US" sz="3600" dirty="0"/>
          </a:p>
        </p:txBody>
      </p:sp>
      <p:graphicFrame>
        <p:nvGraphicFramePr>
          <p:cNvPr id="387139" name="Group 67"/>
          <p:cNvGraphicFramePr>
            <a:graphicFrameLocks noGrp="1"/>
          </p:cNvGraphicFramePr>
          <p:nvPr>
            <p:ph idx="4294967295"/>
          </p:nvPr>
        </p:nvGraphicFramePr>
        <p:xfrm>
          <a:off x="457200" y="1447800"/>
          <a:ext cx="8253413" cy="4982845"/>
        </p:xfrm>
        <a:graphic>
          <a:graphicData uri="http://schemas.openxmlformats.org/drawingml/2006/table">
            <a:tbl>
              <a:tblPr/>
              <a:tblGrid>
                <a:gridCol w="2909888"/>
                <a:gridCol w="1644650"/>
                <a:gridCol w="1746250"/>
                <a:gridCol w="1952625"/>
              </a:tblGrid>
              <a:tr h="415925">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Infliximab</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Adalimumab</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FFFFFF"/>
                          </a:solidFill>
                          <a:effectLst>
                            <a:outerShdw blurRad="38100" dist="38100" dir="2700000" algn="tl">
                              <a:srgbClr val="000000"/>
                            </a:outerShdw>
                          </a:effectLst>
                          <a:latin typeface="Arial" pitchFamily="34" charset="0"/>
                          <a:cs typeface="Arial" pitchFamily="34" charset="0"/>
                        </a:rPr>
                        <a:t>Certolizumab</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981075">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Induction of response and remission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09588">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Maintenance of response and remission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5925">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Steroid sparing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96900">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Fistulizing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1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(perianal)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5925">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Severe disease; hospitalized patients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15925">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Extraintestinal manifestations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76263">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Loss of response or intolerance to infliximab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4143154" name="Text Box 33"/>
          <p:cNvSpPr txBox="1">
            <a:spLocks noChangeArrowheads="1"/>
          </p:cNvSpPr>
          <p:nvPr/>
        </p:nvSpPr>
        <p:spPr bwMode="auto">
          <a:xfrm>
            <a:off x="1417185" y="6512605"/>
            <a:ext cx="459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83" tIns="44691" rIns="89383" bIns="44691">
            <a:spAutoFit/>
          </a:bodyPr>
          <a:lstStyle>
            <a:lvl1pPr defTabSz="893763">
              <a:defRPr>
                <a:solidFill>
                  <a:schemeClr val="tx1"/>
                </a:solidFill>
                <a:latin typeface="Arial" pitchFamily="34" charset="0"/>
              </a:defRPr>
            </a:lvl1pPr>
            <a:lvl2pPr marL="742950" indent="-285750" defTabSz="893763">
              <a:defRPr>
                <a:solidFill>
                  <a:schemeClr val="tx1"/>
                </a:solidFill>
                <a:latin typeface="Arial" pitchFamily="34" charset="0"/>
              </a:defRPr>
            </a:lvl2pPr>
            <a:lvl3pPr marL="1143000" indent="-228600" defTabSz="893763">
              <a:defRPr>
                <a:solidFill>
                  <a:schemeClr val="tx1"/>
                </a:solidFill>
                <a:latin typeface="Arial" pitchFamily="34" charset="0"/>
              </a:defRPr>
            </a:lvl3pPr>
            <a:lvl4pPr marL="1600200" indent="-228600" defTabSz="893763">
              <a:defRPr>
                <a:solidFill>
                  <a:schemeClr val="tx1"/>
                </a:solidFill>
                <a:latin typeface="Arial" pitchFamily="34" charset="0"/>
              </a:defRPr>
            </a:lvl4pPr>
            <a:lvl5pPr marL="2057400" indent="-228600" defTabSz="893763">
              <a:defRPr>
                <a:solidFill>
                  <a:schemeClr val="tx1"/>
                </a:solidFill>
                <a:latin typeface="Arial" pitchFamily="34" charset="0"/>
              </a:defRPr>
            </a:lvl5pPr>
            <a:lvl6pPr marL="2514600" indent="-228600" defTabSz="893763" fontAlgn="base">
              <a:spcBef>
                <a:spcPct val="0"/>
              </a:spcBef>
              <a:spcAft>
                <a:spcPct val="0"/>
              </a:spcAft>
              <a:defRPr>
                <a:solidFill>
                  <a:schemeClr val="tx1"/>
                </a:solidFill>
                <a:latin typeface="Arial" pitchFamily="34" charset="0"/>
              </a:defRPr>
            </a:lvl6pPr>
            <a:lvl7pPr marL="2971800" indent="-228600" defTabSz="893763" fontAlgn="base">
              <a:spcBef>
                <a:spcPct val="0"/>
              </a:spcBef>
              <a:spcAft>
                <a:spcPct val="0"/>
              </a:spcAft>
              <a:defRPr>
                <a:solidFill>
                  <a:schemeClr val="tx1"/>
                </a:solidFill>
                <a:latin typeface="Arial" pitchFamily="34" charset="0"/>
              </a:defRPr>
            </a:lvl7pPr>
            <a:lvl8pPr marL="3429000" indent="-228600" defTabSz="893763" fontAlgn="base">
              <a:spcBef>
                <a:spcPct val="0"/>
              </a:spcBef>
              <a:spcAft>
                <a:spcPct val="0"/>
              </a:spcAft>
              <a:defRPr>
                <a:solidFill>
                  <a:schemeClr val="tx1"/>
                </a:solidFill>
                <a:latin typeface="Arial" pitchFamily="34" charset="0"/>
              </a:defRPr>
            </a:lvl8pPr>
            <a:lvl9pPr marL="3886200" indent="-228600" defTabSz="893763" fontAlgn="base">
              <a:spcBef>
                <a:spcPct val="0"/>
              </a:spcBef>
              <a:spcAft>
                <a:spcPct val="0"/>
              </a:spcAft>
              <a:defRPr>
                <a:solidFill>
                  <a:schemeClr val="tx1"/>
                </a:solidFill>
                <a:latin typeface="Arial" pitchFamily="34" charset="0"/>
              </a:defRPr>
            </a:lvl9pPr>
          </a:lstStyle>
          <a:p>
            <a:pPr eaLnBrk="1" hangingPunct="1"/>
            <a:r>
              <a:rPr lang="da-DK" sz="1600" dirty="0">
                <a:cs typeface="Arial" pitchFamily="34" charset="0"/>
              </a:rPr>
              <a:t>Clark M et al. </a:t>
            </a:r>
            <a:r>
              <a:rPr lang="da-DK" sz="1600" i="1" dirty="0">
                <a:cs typeface="Arial" pitchFamily="34" charset="0"/>
              </a:rPr>
              <a:t>Gastroenterology. </a:t>
            </a:r>
            <a:r>
              <a:rPr lang="da-DK" sz="1600" dirty="0">
                <a:cs typeface="Arial" pitchFamily="34" charset="0"/>
              </a:rPr>
              <a:t>2007;133(1):312</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5154" name="Title 1"/>
          <p:cNvSpPr>
            <a:spLocks noGrp="1"/>
          </p:cNvSpPr>
          <p:nvPr>
            <p:ph type="title" idx="4294967295"/>
          </p:nvPr>
        </p:nvSpPr>
        <p:spPr>
          <a:xfrm>
            <a:off x="228600" y="228600"/>
            <a:ext cx="8610600" cy="914400"/>
          </a:xfrm>
        </p:spPr>
        <p:txBody>
          <a:bodyPr lIns="92075" tIns="46037" rIns="92075" bIns="46037" anchor="b"/>
          <a:lstStyle/>
          <a:p>
            <a:r>
              <a:rPr lang="en-US" sz="3200" dirty="0"/>
              <a:t>AGA Consensus </a:t>
            </a:r>
            <a:r>
              <a:rPr lang="en-US" sz="3200" dirty="0" smtClean="0"/>
              <a:t>Panel </a:t>
            </a:r>
            <a:r>
              <a:rPr lang="en-US" sz="3200" dirty="0"/>
              <a:t>on </a:t>
            </a:r>
            <a:r>
              <a:rPr lang="en-US" sz="3200" dirty="0" smtClean="0"/>
              <a:t>BT : </a:t>
            </a:r>
            <a:r>
              <a:rPr lang="en-US" sz="3200" dirty="0"/>
              <a:t>Dosing of Anti-TNF Agents</a:t>
            </a:r>
          </a:p>
        </p:txBody>
      </p:sp>
      <p:sp>
        <p:nvSpPr>
          <p:cNvPr id="4145155" name="Text Box 33"/>
          <p:cNvSpPr txBox="1">
            <a:spLocks noChangeArrowheads="1"/>
          </p:cNvSpPr>
          <p:nvPr/>
        </p:nvSpPr>
        <p:spPr bwMode="auto">
          <a:xfrm>
            <a:off x="1214438" y="6370637"/>
            <a:ext cx="4860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3" tIns="44691" rIns="89383" bIns="44691">
            <a:spAutoFit/>
          </a:bodyPr>
          <a:lstStyle>
            <a:lvl1pPr defTabSz="893763">
              <a:defRPr>
                <a:solidFill>
                  <a:schemeClr val="tx1"/>
                </a:solidFill>
                <a:latin typeface="Arial" pitchFamily="34" charset="0"/>
              </a:defRPr>
            </a:lvl1pPr>
            <a:lvl2pPr marL="742950" indent="-285750" defTabSz="893763">
              <a:defRPr>
                <a:solidFill>
                  <a:schemeClr val="tx1"/>
                </a:solidFill>
                <a:latin typeface="Arial" pitchFamily="34" charset="0"/>
              </a:defRPr>
            </a:lvl2pPr>
            <a:lvl3pPr marL="1143000" indent="-228600" defTabSz="893763">
              <a:defRPr>
                <a:solidFill>
                  <a:schemeClr val="tx1"/>
                </a:solidFill>
                <a:latin typeface="Arial" pitchFamily="34" charset="0"/>
              </a:defRPr>
            </a:lvl3pPr>
            <a:lvl4pPr marL="1600200" indent="-228600" defTabSz="893763">
              <a:defRPr>
                <a:solidFill>
                  <a:schemeClr val="tx1"/>
                </a:solidFill>
                <a:latin typeface="Arial" pitchFamily="34" charset="0"/>
              </a:defRPr>
            </a:lvl4pPr>
            <a:lvl5pPr marL="2057400" indent="-228600" defTabSz="893763">
              <a:defRPr>
                <a:solidFill>
                  <a:schemeClr val="tx1"/>
                </a:solidFill>
                <a:latin typeface="Arial" pitchFamily="34" charset="0"/>
              </a:defRPr>
            </a:lvl5pPr>
            <a:lvl6pPr marL="2514600" indent="-228600" defTabSz="893763" fontAlgn="base">
              <a:spcBef>
                <a:spcPct val="0"/>
              </a:spcBef>
              <a:spcAft>
                <a:spcPct val="0"/>
              </a:spcAft>
              <a:defRPr>
                <a:solidFill>
                  <a:schemeClr val="tx1"/>
                </a:solidFill>
                <a:latin typeface="Arial" pitchFamily="34" charset="0"/>
              </a:defRPr>
            </a:lvl6pPr>
            <a:lvl7pPr marL="2971800" indent="-228600" defTabSz="893763" fontAlgn="base">
              <a:spcBef>
                <a:spcPct val="0"/>
              </a:spcBef>
              <a:spcAft>
                <a:spcPct val="0"/>
              </a:spcAft>
              <a:defRPr>
                <a:solidFill>
                  <a:schemeClr val="tx1"/>
                </a:solidFill>
                <a:latin typeface="Arial" pitchFamily="34" charset="0"/>
              </a:defRPr>
            </a:lvl7pPr>
            <a:lvl8pPr marL="3429000" indent="-228600" defTabSz="893763" fontAlgn="base">
              <a:spcBef>
                <a:spcPct val="0"/>
              </a:spcBef>
              <a:spcAft>
                <a:spcPct val="0"/>
              </a:spcAft>
              <a:defRPr>
                <a:solidFill>
                  <a:schemeClr val="tx1"/>
                </a:solidFill>
                <a:latin typeface="Arial" pitchFamily="34" charset="0"/>
              </a:defRPr>
            </a:lvl8pPr>
            <a:lvl9pPr marL="3886200" indent="-228600" defTabSz="893763" fontAlgn="base">
              <a:spcBef>
                <a:spcPct val="0"/>
              </a:spcBef>
              <a:spcAft>
                <a:spcPct val="0"/>
              </a:spcAft>
              <a:defRPr>
                <a:solidFill>
                  <a:schemeClr val="tx1"/>
                </a:solidFill>
                <a:latin typeface="Arial" pitchFamily="34" charset="0"/>
              </a:defRPr>
            </a:lvl9pPr>
          </a:lstStyle>
          <a:p>
            <a:pPr eaLnBrk="1" hangingPunct="1"/>
            <a:r>
              <a:rPr lang="da-DK" sz="1600" b="1" dirty="0">
                <a:cs typeface="Arial" pitchFamily="34" charset="0"/>
              </a:rPr>
              <a:t>Clark</a:t>
            </a:r>
            <a:r>
              <a:rPr lang="da-DK" sz="1400" b="1" dirty="0">
                <a:cs typeface="Arial" pitchFamily="34" charset="0"/>
              </a:rPr>
              <a:t> M et al. </a:t>
            </a:r>
            <a:r>
              <a:rPr lang="da-DK" sz="1400" b="1" i="1" dirty="0">
                <a:cs typeface="Arial" pitchFamily="34" charset="0"/>
              </a:rPr>
              <a:t>Gastroenterology. </a:t>
            </a:r>
            <a:r>
              <a:rPr lang="da-DK" sz="1400" b="1" dirty="0">
                <a:cs typeface="Arial" pitchFamily="34" charset="0"/>
              </a:rPr>
              <a:t>2007;133(1):312</a:t>
            </a:r>
          </a:p>
        </p:txBody>
      </p:sp>
      <p:sp>
        <p:nvSpPr>
          <p:cNvPr id="4145156" name="Text Box 4"/>
          <p:cNvSpPr txBox="1">
            <a:spLocks noChangeArrowheads="1"/>
          </p:cNvSpPr>
          <p:nvPr/>
        </p:nvSpPr>
        <p:spPr bwMode="auto">
          <a:xfrm>
            <a:off x="-1371600" y="2667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endParaRPr lang="en-US" sz="1400">
              <a:cs typeface="Arial" pitchFamily="34" charset="0"/>
            </a:endParaRPr>
          </a:p>
        </p:txBody>
      </p:sp>
      <p:grpSp>
        <p:nvGrpSpPr>
          <p:cNvPr id="2" name="Group 5"/>
          <p:cNvGrpSpPr>
            <a:grpSpLocks/>
          </p:cNvGrpSpPr>
          <p:nvPr/>
        </p:nvGrpSpPr>
        <p:grpSpPr bwMode="auto">
          <a:xfrm>
            <a:off x="323850" y="1339850"/>
            <a:ext cx="1538288" cy="1676400"/>
            <a:chOff x="204" y="844"/>
            <a:chExt cx="969" cy="1056"/>
          </a:xfrm>
        </p:grpSpPr>
        <p:sp>
          <p:nvSpPr>
            <p:cNvPr id="4145158" name="Rectangle 6"/>
            <p:cNvSpPr>
              <a:spLocks noChangeArrowheads="1"/>
            </p:cNvSpPr>
            <p:nvPr/>
          </p:nvSpPr>
          <p:spPr bwMode="auto">
            <a:xfrm>
              <a:off x="357" y="844"/>
              <a:ext cx="816" cy="1056"/>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59" name="Text Box 7"/>
            <p:cNvSpPr txBox="1">
              <a:spLocks noChangeArrowheads="1"/>
            </p:cNvSpPr>
            <p:nvPr/>
          </p:nvSpPr>
          <p:spPr bwMode="auto">
            <a:xfrm>
              <a:off x="204" y="1269"/>
              <a:ext cx="9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r>
                <a:rPr lang="en-US" sz="1400" b="1">
                  <a:solidFill>
                    <a:srgbClr val="440044"/>
                  </a:solidFill>
                  <a:cs typeface="Arial" pitchFamily="34" charset="0"/>
                </a:rPr>
                <a:t>Infliximab</a:t>
              </a:r>
            </a:p>
            <a:p>
              <a:pPr algn="ctr" eaLnBrk="1" hangingPunct="1">
                <a:spcBef>
                  <a:spcPct val="50000"/>
                </a:spcBef>
              </a:pPr>
              <a:endParaRPr lang="en-US" sz="1400">
                <a:cs typeface="Arial" pitchFamily="34" charset="0"/>
              </a:endParaRPr>
            </a:p>
          </p:txBody>
        </p:sp>
      </p:grpSp>
      <p:grpSp>
        <p:nvGrpSpPr>
          <p:cNvPr id="3" name="Group 8"/>
          <p:cNvGrpSpPr>
            <a:grpSpLocks/>
          </p:cNvGrpSpPr>
          <p:nvPr/>
        </p:nvGrpSpPr>
        <p:grpSpPr bwMode="auto">
          <a:xfrm>
            <a:off x="566738" y="3013075"/>
            <a:ext cx="1619250" cy="1785938"/>
            <a:chOff x="357" y="1898"/>
            <a:chExt cx="1020" cy="1125"/>
          </a:xfrm>
        </p:grpSpPr>
        <p:sp>
          <p:nvSpPr>
            <p:cNvPr id="4145161" name="Rectangle 9"/>
            <p:cNvSpPr>
              <a:spLocks noChangeArrowheads="1"/>
            </p:cNvSpPr>
            <p:nvPr/>
          </p:nvSpPr>
          <p:spPr bwMode="auto">
            <a:xfrm>
              <a:off x="357" y="1898"/>
              <a:ext cx="816" cy="1125"/>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62" name="Text Box 10"/>
            <p:cNvSpPr txBox="1">
              <a:spLocks noChangeArrowheads="1"/>
            </p:cNvSpPr>
            <p:nvPr/>
          </p:nvSpPr>
          <p:spPr bwMode="auto">
            <a:xfrm>
              <a:off x="369" y="2355"/>
              <a:ext cx="10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r>
                <a:rPr lang="en-US" sz="1400" b="1">
                  <a:solidFill>
                    <a:srgbClr val="440044"/>
                  </a:solidFill>
                  <a:cs typeface="Arial" pitchFamily="34" charset="0"/>
                </a:rPr>
                <a:t>Adalimumab</a:t>
              </a:r>
            </a:p>
          </p:txBody>
        </p:sp>
      </p:grpSp>
      <p:grpSp>
        <p:nvGrpSpPr>
          <p:cNvPr id="4" name="Group 11"/>
          <p:cNvGrpSpPr>
            <a:grpSpLocks/>
          </p:cNvGrpSpPr>
          <p:nvPr/>
        </p:nvGrpSpPr>
        <p:grpSpPr bwMode="auto">
          <a:xfrm>
            <a:off x="566738" y="4792663"/>
            <a:ext cx="1687512" cy="1335087"/>
            <a:chOff x="357" y="3019"/>
            <a:chExt cx="1063" cy="841"/>
          </a:xfrm>
        </p:grpSpPr>
        <p:sp>
          <p:nvSpPr>
            <p:cNvPr id="4145164" name="Rectangle 12"/>
            <p:cNvSpPr>
              <a:spLocks noChangeArrowheads="1"/>
            </p:cNvSpPr>
            <p:nvPr/>
          </p:nvSpPr>
          <p:spPr bwMode="auto">
            <a:xfrm>
              <a:off x="357" y="3019"/>
              <a:ext cx="816" cy="841"/>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65" name="Text Box 13"/>
            <p:cNvSpPr txBox="1">
              <a:spLocks noChangeArrowheads="1"/>
            </p:cNvSpPr>
            <p:nvPr/>
          </p:nvSpPr>
          <p:spPr bwMode="auto">
            <a:xfrm>
              <a:off x="364" y="3327"/>
              <a:ext cx="10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r>
                <a:rPr lang="en-US" sz="1400" b="1">
                  <a:solidFill>
                    <a:srgbClr val="440044"/>
                  </a:solidFill>
                  <a:cs typeface="Arial" pitchFamily="34" charset="0"/>
                </a:rPr>
                <a:t>Certolizumab</a:t>
              </a:r>
            </a:p>
          </p:txBody>
        </p:sp>
      </p:grpSp>
      <p:sp>
        <p:nvSpPr>
          <p:cNvPr id="4145166" name="Text Box 14"/>
          <p:cNvSpPr txBox="1">
            <a:spLocks noChangeArrowheads="1"/>
          </p:cNvSpPr>
          <p:nvPr/>
        </p:nvSpPr>
        <p:spPr bwMode="auto">
          <a:xfrm>
            <a:off x="1824038" y="6399213"/>
            <a:ext cx="8561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endParaRPr lang="en-US" sz="1400">
              <a:cs typeface="Arial" pitchFamily="34" charset="0"/>
            </a:endParaRPr>
          </a:p>
        </p:txBody>
      </p:sp>
      <p:grpSp>
        <p:nvGrpSpPr>
          <p:cNvPr id="5" name="Group 15"/>
          <p:cNvGrpSpPr>
            <a:grpSpLocks/>
          </p:cNvGrpSpPr>
          <p:nvPr/>
        </p:nvGrpSpPr>
        <p:grpSpPr bwMode="auto">
          <a:xfrm>
            <a:off x="1828800" y="1328738"/>
            <a:ext cx="7481888" cy="844550"/>
            <a:chOff x="1152" y="837"/>
            <a:chExt cx="4713" cy="532"/>
          </a:xfrm>
        </p:grpSpPr>
        <p:sp>
          <p:nvSpPr>
            <p:cNvPr id="4145168" name="Rectangle 16"/>
            <p:cNvSpPr>
              <a:spLocks noChangeArrowheads="1"/>
            </p:cNvSpPr>
            <p:nvPr/>
          </p:nvSpPr>
          <p:spPr bwMode="auto">
            <a:xfrm>
              <a:off x="1168" y="840"/>
              <a:ext cx="4272" cy="529"/>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69" name="Text Box 17"/>
            <p:cNvSpPr txBox="1">
              <a:spLocks noChangeArrowheads="1"/>
            </p:cNvSpPr>
            <p:nvPr/>
          </p:nvSpPr>
          <p:spPr bwMode="auto">
            <a:xfrm>
              <a:off x="1152" y="1026"/>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440044"/>
                  </a:solidFill>
                  <a:cs typeface="Arial" pitchFamily="34" charset="0"/>
                </a:rPr>
                <a:t>Induction</a:t>
              </a:r>
            </a:p>
          </p:txBody>
        </p:sp>
        <p:sp>
          <p:nvSpPr>
            <p:cNvPr id="4145170" name="Text Box 18"/>
            <p:cNvSpPr txBox="1">
              <a:spLocks noChangeArrowheads="1"/>
            </p:cNvSpPr>
            <p:nvPr/>
          </p:nvSpPr>
          <p:spPr bwMode="auto">
            <a:xfrm>
              <a:off x="1929" y="909"/>
              <a:ext cx="393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solidFill>
                    <a:srgbClr val="440044"/>
                  </a:solidFill>
                  <a:cs typeface="Arial" pitchFamily="34" charset="0"/>
                </a:rPr>
                <a:t>5 mg/kg IV at </a:t>
              </a:r>
              <a:r>
                <a:rPr lang="en-US" dirty="0" err="1">
                  <a:solidFill>
                    <a:srgbClr val="440044"/>
                  </a:solidFill>
                  <a:cs typeface="Arial" pitchFamily="34" charset="0"/>
                </a:rPr>
                <a:t>wk</a:t>
              </a:r>
              <a:r>
                <a:rPr lang="en-US" dirty="0">
                  <a:solidFill>
                    <a:srgbClr val="440044"/>
                  </a:solidFill>
                  <a:cs typeface="Arial" pitchFamily="34" charset="0"/>
                </a:rPr>
                <a:t> 0, 2, and 6 </a:t>
              </a:r>
            </a:p>
            <a:p>
              <a:pPr eaLnBrk="1" hangingPunct="1">
                <a:buFont typeface="Arial" pitchFamily="34" charset="0"/>
                <a:buChar char="•"/>
              </a:pPr>
              <a:r>
                <a:rPr lang="en-US" dirty="0">
                  <a:solidFill>
                    <a:srgbClr val="440044"/>
                  </a:solidFill>
                  <a:cs typeface="Arial" pitchFamily="34" charset="0"/>
                </a:rPr>
                <a:t>Primary nonresponse can be determined after 2 doses</a:t>
              </a:r>
            </a:p>
            <a:p>
              <a:pPr marL="457200" lvl="1" indent="0" eaLnBrk="1" hangingPunct="1"/>
              <a:endParaRPr lang="en-US" dirty="0">
                <a:solidFill>
                  <a:srgbClr val="440044"/>
                </a:solidFill>
                <a:cs typeface="Arial" pitchFamily="34" charset="0"/>
              </a:endParaRPr>
            </a:p>
          </p:txBody>
        </p:sp>
        <p:sp>
          <p:nvSpPr>
            <p:cNvPr id="4145171" name="Line 19"/>
            <p:cNvSpPr>
              <a:spLocks noChangeShapeType="1"/>
            </p:cNvSpPr>
            <p:nvPr/>
          </p:nvSpPr>
          <p:spPr bwMode="auto">
            <a:xfrm>
              <a:off x="1880" y="837"/>
              <a:ext cx="0" cy="52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0"/>
          <p:cNvGrpSpPr>
            <a:grpSpLocks/>
          </p:cNvGrpSpPr>
          <p:nvPr/>
        </p:nvGrpSpPr>
        <p:grpSpPr bwMode="auto">
          <a:xfrm>
            <a:off x="1824038" y="2163763"/>
            <a:ext cx="6953250" cy="855662"/>
            <a:chOff x="1149" y="1363"/>
            <a:chExt cx="4380" cy="539"/>
          </a:xfrm>
        </p:grpSpPr>
        <p:sp>
          <p:nvSpPr>
            <p:cNvPr id="4145173" name="Rectangle 21"/>
            <p:cNvSpPr>
              <a:spLocks noChangeArrowheads="1"/>
            </p:cNvSpPr>
            <p:nvPr/>
          </p:nvSpPr>
          <p:spPr bwMode="auto">
            <a:xfrm>
              <a:off x="1168" y="1372"/>
              <a:ext cx="4272" cy="529"/>
            </a:xfrm>
            <a:prstGeom prst="rect">
              <a:avLst/>
            </a:prstGeom>
            <a:solidFill>
              <a:srgbClr val="E8E8EF"/>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74" name="Text Box 22"/>
            <p:cNvSpPr txBox="1">
              <a:spLocks noChangeArrowheads="1"/>
            </p:cNvSpPr>
            <p:nvPr/>
          </p:nvSpPr>
          <p:spPr bwMode="auto">
            <a:xfrm>
              <a:off x="1149" y="1536"/>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440044"/>
                  </a:solidFill>
                  <a:cs typeface="Arial" pitchFamily="34" charset="0"/>
                </a:rPr>
                <a:t>Maintenance</a:t>
              </a:r>
            </a:p>
          </p:txBody>
        </p:sp>
        <p:sp>
          <p:nvSpPr>
            <p:cNvPr id="4145175" name="Text Box 23"/>
            <p:cNvSpPr txBox="1">
              <a:spLocks noChangeArrowheads="1"/>
            </p:cNvSpPr>
            <p:nvPr/>
          </p:nvSpPr>
          <p:spPr bwMode="auto">
            <a:xfrm>
              <a:off x="1929" y="1363"/>
              <a:ext cx="360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solidFill>
                    <a:srgbClr val="440044"/>
                  </a:solidFill>
                  <a:cs typeface="Arial" pitchFamily="34" charset="0"/>
                </a:rPr>
                <a:t>Every 8 </a:t>
              </a:r>
              <a:r>
                <a:rPr lang="en-US" dirty="0" err="1">
                  <a:solidFill>
                    <a:srgbClr val="440044"/>
                  </a:solidFill>
                  <a:cs typeface="Arial" pitchFamily="34" charset="0"/>
                </a:rPr>
                <a:t>wk</a:t>
              </a:r>
              <a:r>
                <a:rPr lang="en-US" dirty="0">
                  <a:solidFill>
                    <a:srgbClr val="440044"/>
                  </a:solidFill>
                  <a:cs typeface="Arial" pitchFamily="34" charset="0"/>
                </a:rPr>
                <a:t> </a:t>
              </a:r>
              <a:r>
                <a:rPr lang="en-US" dirty="0" smtClean="0">
                  <a:solidFill>
                    <a:srgbClr val="440044"/>
                  </a:solidFill>
                  <a:cs typeface="Arial" pitchFamily="34" charset="0"/>
                </a:rPr>
                <a:t> </a:t>
              </a:r>
              <a:r>
                <a:rPr lang="en-US" dirty="0">
                  <a:solidFill>
                    <a:srgbClr val="440044"/>
                  </a:solidFill>
                  <a:cs typeface="Arial" pitchFamily="34" charset="0"/>
                </a:rPr>
                <a:t>in responding patients</a:t>
              </a:r>
            </a:p>
            <a:p>
              <a:pPr eaLnBrk="1" hangingPunct="1">
                <a:buFont typeface="Arial" pitchFamily="34" charset="0"/>
                <a:buChar char="•"/>
              </a:pPr>
              <a:r>
                <a:rPr lang="en-US" dirty="0">
                  <a:solidFill>
                    <a:srgbClr val="440044"/>
                  </a:solidFill>
                  <a:cs typeface="Arial" pitchFamily="34" charset="0"/>
                </a:rPr>
                <a:t>Attenuated response</a:t>
              </a:r>
            </a:p>
            <a:p>
              <a:pPr lvl="1" eaLnBrk="1" hangingPunct="1">
                <a:buFont typeface="Arial" pitchFamily="34" charset="0"/>
                <a:buChar char="•"/>
              </a:pPr>
              <a:r>
                <a:rPr lang="en-US" dirty="0">
                  <a:solidFill>
                    <a:srgbClr val="440044"/>
                  </a:solidFill>
                  <a:cs typeface="Arial" pitchFamily="34" charset="0"/>
                </a:rPr>
                <a:t>Higher doses ≤10 mg/kg at 8-wk intervals</a:t>
              </a:r>
            </a:p>
            <a:p>
              <a:pPr lvl="1" eaLnBrk="1" hangingPunct="1">
                <a:buFont typeface="Arial" pitchFamily="34" charset="0"/>
                <a:buChar char="•"/>
              </a:pPr>
              <a:r>
                <a:rPr lang="en-US" dirty="0">
                  <a:solidFill>
                    <a:srgbClr val="440044"/>
                  </a:solidFill>
                  <a:cs typeface="Arial" pitchFamily="34" charset="0"/>
                </a:rPr>
                <a:t>5 mg/kg at shortened intervals </a:t>
              </a:r>
            </a:p>
          </p:txBody>
        </p:sp>
        <p:sp>
          <p:nvSpPr>
            <p:cNvPr id="4145176" name="Line 24"/>
            <p:cNvSpPr>
              <a:spLocks noChangeShapeType="1"/>
            </p:cNvSpPr>
            <p:nvPr/>
          </p:nvSpPr>
          <p:spPr bwMode="auto">
            <a:xfrm>
              <a:off x="1880" y="1374"/>
              <a:ext cx="0" cy="52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5"/>
          <p:cNvGrpSpPr>
            <a:grpSpLocks/>
          </p:cNvGrpSpPr>
          <p:nvPr/>
        </p:nvGrpSpPr>
        <p:grpSpPr bwMode="auto">
          <a:xfrm>
            <a:off x="1825625" y="2998790"/>
            <a:ext cx="6951663" cy="811213"/>
            <a:chOff x="1150" y="1889"/>
            <a:chExt cx="4379" cy="511"/>
          </a:xfrm>
        </p:grpSpPr>
        <p:sp>
          <p:nvSpPr>
            <p:cNvPr id="4145178" name="Rectangle 26"/>
            <p:cNvSpPr>
              <a:spLocks noChangeArrowheads="1"/>
            </p:cNvSpPr>
            <p:nvPr/>
          </p:nvSpPr>
          <p:spPr bwMode="auto">
            <a:xfrm>
              <a:off x="1170" y="1905"/>
              <a:ext cx="4272" cy="495"/>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79" name="Text Box 27"/>
            <p:cNvSpPr txBox="1">
              <a:spLocks noChangeArrowheads="1"/>
            </p:cNvSpPr>
            <p:nvPr/>
          </p:nvSpPr>
          <p:spPr bwMode="auto">
            <a:xfrm>
              <a:off x="1150" y="2083"/>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440044"/>
                  </a:solidFill>
                  <a:cs typeface="Arial" pitchFamily="34" charset="0"/>
                </a:rPr>
                <a:t>Induction</a:t>
              </a:r>
            </a:p>
          </p:txBody>
        </p:sp>
        <p:sp>
          <p:nvSpPr>
            <p:cNvPr id="4145180" name="Text Box 28"/>
            <p:cNvSpPr txBox="1">
              <a:spLocks noChangeArrowheads="1"/>
            </p:cNvSpPr>
            <p:nvPr/>
          </p:nvSpPr>
          <p:spPr bwMode="auto">
            <a:xfrm>
              <a:off x="1929" y="1889"/>
              <a:ext cx="36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solidFill>
                    <a:srgbClr val="440044"/>
                  </a:solidFill>
                  <a:cs typeface="Arial" pitchFamily="34" charset="0"/>
                </a:rPr>
                <a:t>160 mg SC on </a:t>
              </a:r>
              <a:r>
                <a:rPr lang="en-US" dirty="0" smtClean="0">
                  <a:solidFill>
                    <a:srgbClr val="440044"/>
                  </a:solidFill>
                  <a:cs typeface="Arial" pitchFamily="34" charset="0"/>
                </a:rPr>
                <a:t> </a:t>
              </a:r>
              <a:r>
                <a:rPr lang="en-US" dirty="0" err="1">
                  <a:solidFill>
                    <a:srgbClr val="440044"/>
                  </a:solidFill>
                  <a:cs typeface="Arial" pitchFamily="34" charset="0"/>
                </a:rPr>
                <a:t>wk</a:t>
              </a:r>
              <a:r>
                <a:rPr lang="en-US" dirty="0">
                  <a:solidFill>
                    <a:srgbClr val="440044"/>
                  </a:solidFill>
                  <a:cs typeface="Arial" pitchFamily="34" charset="0"/>
                </a:rPr>
                <a:t> 0, followed by 80 mg SC </a:t>
              </a:r>
              <a:r>
                <a:rPr lang="en-US" dirty="0" smtClean="0">
                  <a:solidFill>
                    <a:srgbClr val="440044"/>
                  </a:solidFill>
                  <a:cs typeface="Arial" pitchFamily="34" charset="0"/>
                </a:rPr>
                <a:t>on </a:t>
              </a:r>
              <a:r>
                <a:rPr lang="en-US" dirty="0" err="1">
                  <a:solidFill>
                    <a:srgbClr val="440044"/>
                  </a:solidFill>
                  <a:cs typeface="Arial" pitchFamily="34" charset="0"/>
                </a:rPr>
                <a:t>wk</a:t>
              </a:r>
              <a:r>
                <a:rPr lang="en-US" dirty="0">
                  <a:solidFill>
                    <a:srgbClr val="440044"/>
                  </a:solidFill>
                  <a:cs typeface="Arial" pitchFamily="34" charset="0"/>
                </a:rPr>
                <a:t> </a:t>
              </a:r>
              <a:r>
                <a:rPr lang="en-US" dirty="0" smtClean="0">
                  <a:solidFill>
                    <a:srgbClr val="440044"/>
                  </a:solidFill>
                  <a:cs typeface="Arial" pitchFamily="34" charset="0"/>
                </a:rPr>
                <a:t>2 and  </a:t>
              </a:r>
              <a:r>
                <a:rPr lang="en-US" dirty="0">
                  <a:solidFill>
                    <a:srgbClr val="440044"/>
                  </a:solidFill>
                  <a:cs typeface="Arial" pitchFamily="34" charset="0"/>
                </a:rPr>
                <a:t>40 </a:t>
              </a:r>
              <a:r>
                <a:rPr lang="en-US" dirty="0" smtClean="0">
                  <a:solidFill>
                    <a:srgbClr val="440044"/>
                  </a:solidFill>
                  <a:cs typeface="Arial" pitchFamily="34" charset="0"/>
                </a:rPr>
                <a:t>mg on </a:t>
              </a:r>
              <a:r>
                <a:rPr lang="en-US" dirty="0" err="1" smtClean="0">
                  <a:solidFill>
                    <a:srgbClr val="440044"/>
                  </a:solidFill>
                  <a:cs typeface="Arial" pitchFamily="34" charset="0"/>
                </a:rPr>
                <a:t>wk</a:t>
              </a:r>
              <a:r>
                <a:rPr lang="en-US" dirty="0" smtClean="0">
                  <a:solidFill>
                    <a:srgbClr val="440044"/>
                  </a:solidFill>
                  <a:cs typeface="Arial" pitchFamily="34" charset="0"/>
                </a:rPr>
                <a:t> 4</a:t>
              </a:r>
              <a:endParaRPr lang="en-US" dirty="0">
                <a:solidFill>
                  <a:srgbClr val="440044"/>
                </a:solidFill>
                <a:cs typeface="Arial" pitchFamily="34" charset="0"/>
              </a:endParaRPr>
            </a:p>
            <a:p>
              <a:pPr marL="457200" lvl="1" indent="0" eaLnBrk="1" hangingPunct="1"/>
              <a:endParaRPr lang="en-US" dirty="0">
                <a:solidFill>
                  <a:srgbClr val="440044"/>
                </a:solidFill>
                <a:cs typeface="Arial" pitchFamily="34" charset="0"/>
              </a:endParaRPr>
            </a:p>
          </p:txBody>
        </p:sp>
        <p:sp>
          <p:nvSpPr>
            <p:cNvPr id="4145181" name="Line 29"/>
            <p:cNvSpPr>
              <a:spLocks noChangeShapeType="1"/>
            </p:cNvSpPr>
            <p:nvPr/>
          </p:nvSpPr>
          <p:spPr bwMode="auto">
            <a:xfrm>
              <a:off x="1880" y="1902"/>
              <a:ext cx="0" cy="48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0"/>
          <p:cNvGrpSpPr>
            <a:grpSpLocks/>
          </p:cNvGrpSpPr>
          <p:nvPr/>
        </p:nvGrpSpPr>
        <p:grpSpPr bwMode="auto">
          <a:xfrm>
            <a:off x="1825625" y="3805236"/>
            <a:ext cx="6861175" cy="1015999"/>
            <a:chOff x="1150" y="2397"/>
            <a:chExt cx="4322" cy="640"/>
          </a:xfrm>
        </p:grpSpPr>
        <p:sp>
          <p:nvSpPr>
            <p:cNvPr id="4145183" name="Rectangle 31"/>
            <p:cNvSpPr>
              <a:spLocks noChangeArrowheads="1"/>
            </p:cNvSpPr>
            <p:nvPr/>
          </p:nvSpPr>
          <p:spPr bwMode="auto">
            <a:xfrm>
              <a:off x="1170" y="2406"/>
              <a:ext cx="4272" cy="607"/>
            </a:xfrm>
            <a:prstGeom prst="rect">
              <a:avLst/>
            </a:prstGeom>
            <a:solidFill>
              <a:srgbClr val="E8E8EF"/>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84" name="Text Box 32"/>
            <p:cNvSpPr txBox="1">
              <a:spLocks noChangeArrowheads="1"/>
            </p:cNvSpPr>
            <p:nvPr/>
          </p:nvSpPr>
          <p:spPr bwMode="auto">
            <a:xfrm>
              <a:off x="1150" y="2598"/>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US" b="1">
                  <a:solidFill>
                    <a:srgbClr val="440044"/>
                  </a:solidFill>
                  <a:cs typeface="Arial" pitchFamily="34" charset="0"/>
                </a:rPr>
                <a:t>Maintenance</a:t>
              </a:r>
            </a:p>
          </p:txBody>
        </p:sp>
        <p:sp>
          <p:nvSpPr>
            <p:cNvPr id="4145185" name="Text Box 33"/>
            <p:cNvSpPr txBox="1">
              <a:spLocks noChangeArrowheads="1"/>
            </p:cNvSpPr>
            <p:nvPr/>
          </p:nvSpPr>
          <p:spPr bwMode="auto">
            <a:xfrm>
              <a:off x="1920" y="2397"/>
              <a:ext cx="355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Tx/>
                <a:buChar char="•"/>
              </a:pPr>
              <a:r>
                <a:rPr lang="en-US" dirty="0">
                  <a:solidFill>
                    <a:srgbClr val="440044"/>
                  </a:solidFill>
                  <a:cs typeface="Arial" pitchFamily="34" charset="0"/>
                </a:rPr>
                <a:t>40 mg SC every other </a:t>
              </a:r>
              <a:r>
                <a:rPr lang="en-US" dirty="0" err="1">
                  <a:solidFill>
                    <a:srgbClr val="440044"/>
                  </a:solidFill>
                  <a:cs typeface="Arial" pitchFamily="34" charset="0"/>
                </a:rPr>
                <a:t>wk</a:t>
              </a:r>
              <a:r>
                <a:rPr lang="en-US" dirty="0">
                  <a:solidFill>
                    <a:srgbClr val="440044"/>
                  </a:solidFill>
                  <a:cs typeface="Arial" pitchFamily="34" charset="0"/>
                </a:rPr>
                <a:t> in responding patients</a:t>
              </a:r>
            </a:p>
            <a:p>
              <a:pPr eaLnBrk="1" hangingPunct="1">
                <a:buFontTx/>
                <a:buChar char="•"/>
              </a:pPr>
              <a:r>
                <a:rPr lang="en-US" dirty="0">
                  <a:solidFill>
                    <a:srgbClr val="440044"/>
                  </a:solidFill>
                  <a:cs typeface="Arial" pitchFamily="34" charset="0"/>
                </a:rPr>
                <a:t>Suboptimal response</a:t>
              </a:r>
            </a:p>
            <a:p>
              <a:pPr lvl="1" eaLnBrk="1" hangingPunct="1">
                <a:buFont typeface="Arial" pitchFamily="34" charset="0"/>
                <a:buChar char="•"/>
              </a:pPr>
              <a:r>
                <a:rPr lang="en-US" dirty="0">
                  <a:solidFill>
                    <a:srgbClr val="440044"/>
                  </a:solidFill>
                  <a:cs typeface="Arial" pitchFamily="34" charset="0"/>
                </a:rPr>
                <a:t>Increase frequency of dosing to 40 mg SC weekly or 80 mg every other week</a:t>
              </a:r>
            </a:p>
            <a:p>
              <a:pPr eaLnBrk="1" hangingPunct="1">
                <a:buFont typeface="Arial" pitchFamily="34" charset="0"/>
                <a:buChar char="•"/>
              </a:pPr>
              <a:endParaRPr lang="en-US" dirty="0">
                <a:solidFill>
                  <a:srgbClr val="440044"/>
                </a:solidFill>
                <a:cs typeface="Arial" pitchFamily="34" charset="0"/>
              </a:endParaRPr>
            </a:p>
          </p:txBody>
        </p:sp>
        <p:sp>
          <p:nvSpPr>
            <p:cNvPr id="4145186" name="Line 34"/>
            <p:cNvSpPr>
              <a:spLocks noChangeShapeType="1"/>
            </p:cNvSpPr>
            <p:nvPr/>
          </p:nvSpPr>
          <p:spPr bwMode="auto">
            <a:xfrm>
              <a:off x="1882" y="2402"/>
              <a:ext cx="0" cy="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35"/>
          <p:cNvGrpSpPr>
            <a:grpSpLocks/>
          </p:cNvGrpSpPr>
          <p:nvPr/>
        </p:nvGrpSpPr>
        <p:grpSpPr bwMode="auto">
          <a:xfrm>
            <a:off x="1857375" y="4784729"/>
            <a:ext cx="6848475" cy="668338"/>
            <a:chOff x="1167" y="3014"/>
            <a:chExt cx="4314" cy="421"/>
          </a:xfrm>
        </p:grpSpPr>
        <p:sp>
          <p:nvSpPr>
            <p:cNvPr id="4145188" name="Rectangle 36"/>
            <p:cNvSpPr>
              <a:spLocks noChangeArrowheads="1"/>
            </p:cNvSpPr>
            <p:nvPr/>
          </p:nvSpPr>
          <p:spPr bwMode="auto">
            <a:xfrm>
              <a:off x="1168" y="3016"/>
              <a:ext cx="4272" cy="409"/>
            </a:xfrm>
            <a:prstGeom prst="rect">
              <a:avLst/>
            </a:prstGeom>
            <a:solidFill>
              <a:srgbClr val="CDCDDE"/>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sp>
          <p:nvSpPr>
            <p:cNvPr id="4145189" name="Text Box 37"/>
            <p:cNvSpPr txBox="1">
              <a:spLocks noChangeArrowheads="1"/>
            </p:cNvSpPr>
            <p:nvPr/>
          </p:nvSpPr>
          <p:spPr bwMode="auto">
            <a:xfrm>
              <a:off x="1167" y="3147"/>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US" b="1">
                  <a:solidFill>
                    <a:srgbClr val="440044"/>
                  </a:solidFill>
                  <a:cs typeface="Arial" pitchFamily="34" charset="0"/>
                </a:rPr>
                <a:t>Induction</a:t>
              </a:r>
              <a:endParaRPr lang="en-US">
                <a:solidFill>
                  <a:srgbClr val="440044"/>
                </a:solidFill>
                <a:cs typeface="Arial" pitchFamily="34" charset="0"/>
              </a:endParaRPr>
            </a:p>
          </p:txBody>
        </p:sp>
        <p:sp>
          <p:nvSpPr>
            <p:cNvPr id="4145190" name="Text Box 38"/>
            <p:cNvSpPr txBox="1">
              <a:spLocks noChangeArrowheads="1"/>
            </p:cNvSpPr>
            <p:nvPr/>
          </p:nvSpPr>
          <p:spPr bwMode="auto">
            <a:xfrm>
              <a:off x="1929" y="3041"/>
              <a:ext cx="35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solidFill>
                    <a:srgbClr val="440044"/>
                  </a:solidFill>
                  <a:cs typeface="Arial" pitchFamily="34" charset="0"/>
                </a:rPr>
                <a:t>400 mg SC at </a:t>
              </a:r>
              <a:r>
                <a:rPr lang="en-US" dirty="0" err="1">
                  <a:solidFill>
                    <a:srgbClr val="440044"/>
                  </a:solidFill>
                  <a:cs typeface="Arial" pitchFamily="34" charset="0"/>
                </a:rPr>
                <a:t>wk</a:t>
              </a:r>
              <a:r>
                <a:rPr lang="en-US" dirty="0">
                  <a:solidFill>
                    <a:srgbClr val="440044"/>
                  </a:solidFill>
                  <a:cs typeface="Arial" pitchFamily="34" charset="0"/>
                </a:rPr>
                <a:t> 0, 2, and 4</a:t>
              </a:r>
            </a:p>
            <a:p>
              <a:pPr marL="457200" lvl="1" indent="0" eaLnBrk="1" hangingPunct="1"/>
              <a:endParaRPr lang="en-US" dirty="0">
                <a:solidFill>
                  <a:srgbClr val="440044"/>
                </a:solidFill>
                <a:cs typeface="Arial" pitchFamily="34" charset="0"/>
              </a:endParaRPr>
            </a:p>
          </p:txBody>
        </p:sp>
        <p:sp>
          <p:nvSpPr>
            <p:cNvPr id="4145191" name="Line 39"/>
            <p:cNvSpPr>
              <a:spLocks noChangeShapeType="1"/>
            </p:cNvSpPr>
            <p:nvPr/>
          </p:nvSpPr>
          <p:spPr bwMode="auto">
            <a:xfrm>
              <a:off x="1882" y="3014"/>
              <a:ext cx="0" cy="42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40"/>
          <p:cNvGrpSpPr>
            <a:grpSpLocks/>
          </p:cNvGrpSpPr>
          <p:nvPr/>
        </p:nvGrpSpPr>
        <p:grpSpPr bwMode="auto">
          <a:xfrm>
            <a:off x="1863725" y="5438775"/>
            <a:ext cx="6902450" cy="693738"/>
            <a:chOff x="1168" y="3426"/>
            <a:chExt cx="4348" cy="437"/>
          </a:xfrm>
        </p:grpSpPr>
        <p:sp>
          <p:nvSpPr>
            <p:cNvPr id="4145193" name="Rectangle 41"/>
            <p:cNvSpPr>
              <a:spLocks noChangeArrowheads="1"/>
            </p:cNvSpPr>
            <p:nvPr/>
          </p:nvSpPr>
          <p:spPr bwMode="auto">
            <a:xfrm>
              <a:off x="1168" y="3426"/>
              <a:ext cx="4272" cy="437"/>
            </a:xfrm>
            <a:prstGeom prst="rect">
              <a:avLst/>
            </a:prstGeom>
            <a:solidFill>
              <a:srgbClr val="E8E8EF"/>
            </a:solidFill>
            <a:ln w="9525">
              <a:solidFill>
                <a:schemeClr val="bg1"/>
              </a:solidFill>
              <a:miter lim="800000"/>
              <a:headEnd/>
              <a:tailEnd/>
            </a:ln>
          </p:spPr>
          <p:txBody>
            <a:bodyPr wrap="none" anchor="ctr"/>
            <a:lstStyle/>
            <a:p>
              <a:pPr eaLnBrk="1" hangingPunct="1"/>
              <a:endParaRPr lang="en-US" sz="1400">
                <a:cs typeface="Arial" pitchFamily="34" charset="0"/>
              </a:endParaRPr>
            </a:p>
          </p:txBody>
        </p:sp>
        <p:grpSp>
          <p:nvGrpSpPr>
            <p:cNvPr id="4145194" name="Group 42"/>
            <p:cNvGrpSpPr>
              <a:grpSpLocks/>
            </p:cNvGrpSpPr>
            <p:nvPr/>
          </p:nvGrpSpPr>
          <p:grpSpPr bwMode="auto">
            <a:xfrm>
              <a:off x="1201" y="3435"/>
              <a:ext cx="4315" cy="421"/>
              <a:chOff x="1201" y="3435"/>
              <a:chExt cx="4315" cy="421"/>
            </a:xfrm>
          </p:grpSpPr>
          <p:sp>
            <p:nvSpPr>
              <p:cNvPr id="4145195" name="Text Box 43"/>
              <p:cNvSpPr txBox="1">
                <a:spLocks noChangeArrowheads="1"/>
              </p:cNvSpPr>
              <p:nvPr/>
            </p:nvSpPr>
            <p:spPr bwMode="auto">
              <a:xfrm>
                <a:off x="1201" y="355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US" b="1">
                    <a:solidFill>
                      <a:srgbClr val="440044"/>
                    </a:solidFill>
                    <a:cs typeface="Arial" pitchFamily="34" charset="0"/>
                  </a:rPr>
                  <a:t>Maintenance</a:t>
                </a:r>
                <a:r>
                  <a:rPr lang="en-US" b="1">
                    <a:cs typeface="Arial" pitchFamily="34" charset="0"/>
                  </a:rPr>
                  <a:t>	</a:t>
                </a:r>
              </a:p>
            </p:txBody>
          </p:sp>
          <p:sp>
            <p:nvSpPr>
              <p:cNvPr id="4145196" name="Text Box 44"/>
              <p:cNvSpPr txBox="1">
                <a:spLocks noChangeArrowheads="1"/>
              </p:cNvSpPr>
              <p:nvPr/>
            </p:nvSpPr>
            <p:spPr bwMode="auto">
              <a:xfrm>
                <a:off x="1964" y="3437"/>
                <a:ext cx="355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682625" indent="-2254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buFontTx/>
                  <a:buChar char="•"/>
                </a:pPr>
                <a:r>
                  <a:rPr lang="en-US">
                    <a:solidFill>
                      <a:srgbClr val="440044"/>
                    </a:solidFill>
                    <a:cs typeface="Arial" pitchFamily="34" charset="0"/>
                  </a:rPr>
                  <a:t>400 mg SC every 4 wk in responding patients</a:t>
                </a:r>
              </a:p>
              <a:p>
                <a:pPr lvl="1" eaLnBrk="1" hangingPunct="1">
                  <a:buFont typeface="Arial" pitchFamily="34" charset="0"/>
                  <a:buChar char="–"/>
                </a:pPr>
                <a:r>
                  <a:rPr lang="en-US">
                    <a:solidFill>
                      <a:srgbClr val="440044"/>
                    </a:solidFill>
                    <a:cs typeface="Arial" pitchFamily="34" charset="0"/>
                  </a:rPr>
                  <a:t>Anticipate similar recommendations to other anti-TNFs regarding higher-dose/reduced-interval treatment</a:t>
                </a:r>
              </a:p>
            </p:txBody>
          </p:sp>
          <p:sp>
            <p:nvSpPr>
              <p:cNvPr id="4145197" name="Line 45"/>
              <p:cNvSpPr>
                <a:spLocks noChangeShapeType="1"/>
              </p:cNvSpPr>
              <p:nvPr/>
            </p:nvSpPr>
            <p:spPr bwMode="auto">
              <a:xfrm>
                <a:off x="1881" y="3435"/>
                <a:ext cx="0" cy="42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1970" name="Rectangle 2"/>
          <p:cNvSpPr>
            <a:spLocks noGrp="1" noChangeArrowheads="1"/>
          </p:cNvSpPr>
          <p:nvPr>
            <p:ph type="body" idx="1"/>
          </p:nvPr>
        </p:nvSpPr>
        <p:spPr>
          <a:xfrm>
            <a:off x="327025" y="1571625"/>
            <a:ext cx="8432800" cy="4348163"/>
          </a:xfrm>
        </p:spPr>
        <p:txBody>
          <a:bodyPr/>
          <a:lstStyle/>
          <a:p>
            <a:r>
              <a:rPr lang="en-US" sz="2600" dirty="0"/>
              <a:t>Fully human monoclonal antibody (IgG</a:t>
            </a:r>
            <a:r>
              <a:rPr lang="en-US" sz="2600" baseline="-25000" dirty="0"/>
              <a:t>1</a:t>
            </a:r>
            <a:r>
              <a:rPr lang="en-US" sz="2600" dirty="0"/>
              <a:t>) that                          specifically neutralizes </a:t>
            </a:r>
            <a:r>
              <a:rPr lang="en-US" sz="2600" dirty="0" smtClean="0"/>
              <a:t>TNF-</a:t>
            </a:r>
            <a:r>
              <a:rPr lang="en-US" sz="2600" dirty="0" smtClean="0">
                <a:latin typeface="Symbol" pitchFamily="18" charset="2"/>
              </a:rPr>
              <a:t>a</a:t>
            </a:r>
          </a:p>
          <a:p>
            <a:endParaRPr lang="en-US" sz="2600" dirty="0">
              <a:latin typeface="Symbol" pitchFamily="18" charset="2"/>
            </a:endParaRPr>
          </a:p>
          <a:p>
            <a:r>
              <a:rPr lang="en-US" sz="2600" dirty="0"/>
              <a:t>Half-life of 12</a:t>
            </a:r>
            <a:r>
              <a:rPr lang="en-US" sz="2600" dirty="0">
                <a:cs typeface="Arial" pitchFamily="34" charset="0"/>
              </a:rPr>
              <a:t> to </a:t>
            </a:r>
            <a:r>
              <a:rPr lang="en-US" sz="2600" dirty="0"/>
              <a:t>14 </a:t>
            </a:r>
            <a:r>
              <a:rPr lang="en-US" sz="2600" dirty="0" smtClean="0"/>
              <a:t>days</a:t>
            </a:r>
          </a:p>
          <a:p>
            <a:endParaRPr lang="en-US" sz="2600" dirty="0"/>
          </a:p>
          <a:p>
            <a:r>
              <a:rPr lang="en-US" sz="2600" dirty="0"/>
              <a:t>Patient self-administered </a:t>
            </a:r>
            <a:r>
              <a:rPr lang="en-US" sz="2600" dirty="0" err="1"/>
              <a:t>sc</a:t>
            </a:r>
            <a:r>
              <a:rPr lang="en-US" sz="2600" dirty="0"/>
              <a:t> pen                                </a:t>
            </a:r>
            <a:br>
              <a:rPr lang="en-US" sz="2600" dirty="0"/>
            </a:br>
            <a:r>
              <a:rPr lang="en-US" sz="2600" dirty="0" smtClean="0"/>
              <a:t>injection</a:t>
            </a:r>
          </a:p>
          <a:p>
            <a:endParaRPr lang="en-US" sz="2600" dirty="0"/>
          </a:p>
          <a:p>
            <a:r>
              <a:rPr lang="en-US" sz="2600" dirty="0" smtClean="0"/>
              <a:t>CD</a:t>
            </a:r>
            <a:r>
              <a:rPr lang="en-US" sz="2600" dirty="0"/>
              <a:t>: starting dose </a:t>
            </a:r>
            <a:r>
              <a:rPr lang="en-US" sz="2600" dirty="0" smtClean="0"/>
              <a:t>160/80/40 </a:t>
            </a:r>
            <a:r>
              <a:rPr lang="en-US" sz="2600" dirty="0"/>
              <a:t>mg week 0, week </a:t>
            </a:r>
            <a:r>
              <a:rPr lang="en-US" sz="2600" dirty="0" smtClean="0"/>
              <a:t>2 &amp; 4</a:t>
            </a:r>
            <a:endParaRPr lang="en-US" sz="2600" dirty="0"/>
          </a:p>
          <a:p>
            <a:pPr lvl="1"/>
            <a:r>
              <a:rPr lang="en-US" sz="2200" dirty="0"/>
              <a:t>Maintenance dose 40 mg </a:t>
            </a:r>
            <a:r>
              <a:rPr lang="en-US" sz="2200" dirty="0" err="1"/>
              <a:t>eow</a:t>
            </a:r>
            <a:r>
              <a:rPr lang="en-US" sz="2200" dirty="0"/>
              <a:t> week 4</a:t>
            </a:r>
          </a:p>
          <a:p>
            <a:endParaRPr lang="en-US" sz="2600" dirty="0"/>
          </a:p>
          <a:p>
            <a:pPr>
              <a:lnSpc>
                <a:spcPct val="85000"/>
              </a:lnSpc>
            </a:pPr>
            <a:endParaRPr lang="en-US" sz="2600" dirty="0"/>
          </a:p>
        </p:txBody>
      </p:sp>
      <p:pic>
        <p:nvPicPr>
          <p:cNvPr id="4051971" name="Picture 3" descr="test"/>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ltGray">
          <a:xfrm>
            <a:off x="5589588" y="1998663"/>
            <a:ext cx="318293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pic>
      <p:sp>
        <p:nvSpPr>
          <p:cNvPr id="4051972" name="Rectangle 4"/>
          <p:cNvSpPr>
            <a:spLocks noGrp="1" noChangeArrowheads="1"/>
          </p:cNvSpPr>
          <p:nvPr>
            <p:ph type="title"/>
          </p:nvPr>
        </p:nvSpPr>
        <p:spPr>
          <a:xfrm>
            <a:off x="212725" y="414338"/>
            <a:ext cx="8594725" cy="777875"/>
          </a:xfrm>
          <a:noFill/>
          <a:ln/>
          <a:extLst>
            <a:ext uri="{AF507438-7753-43E0-B8FC-AC1667EBCBE1}">
              <a14:hiddenEffects xmlns:a14="http://schemas.microsoft.com/office/drawing/2010/main">
                <a:effectLst>
                  <a:outerShdw dist="35921" dir="2700000" algn="ctr" rotWithShape="0">
                    <a:srgbClr val="000000"/>
                  </a:outerShdw>
                </a:effectLst>
              </a14:hiddenEffects>
            </a:ext>
          </a:extLst>
        </p:spPr>
        <p:txBody>
          <a:bodyPr anchor="t">
            <a:spAutoFit/>
          </a:bodyPr>
          <a:lstStyle/>
          <a:p>
            <a:r>
              <a:rPr lang="en-US"/>
              <a:t>HUMIRA</a:t>
            </a:r>
            <a:r>
              <a:rPr lang="en-US" baseline="30000"/>
              <a:t>®</a:t>
            </a:r>
            <a:r>
              <a:rPr lang="en-US"/>
              <a:t> (adalimumab)</a:t>
            </a:r>
            <a:r>
              <a:rPr lang="en-US" sz="4500"/>
              <a:t>  </a:t>
            </a:r>
          </a:p>
        </p:txBody>
      </p:sp>
    </p:spTree>
    <p:extLst>
      <p:ext uri="{BB962C8B-B14F-4D97-AF65-F5344CB8AC3E}">
        <p14:creationId xmlns:p14="http://schemas.microsoft.com/office/powerpoint/2010/main" val="1152557836"/>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H logo templat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UH logo template</Template>
  <TotalTime>309</TotalTime>
  <Words>2768</Words>
  <Application>Microsoft Office PowerPoint</Application>
  <PresentationFormat>On-screen Show (4:3)</PresentationFormat>
  <Paragraphs>483</Paragraphs>
  <Slides>43</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UH logo template</vt:lpstr>
      <vt:lpstr>Chart</vt:lpstr>
      <vt:lpstr>MEDICAL MANAGEMENT of CROHN’S DISEASE in 2013</vt:lpstr>
      <vt:lpstr>Disclamer</vt:lpstr>
      <vt:lpstr>Learning Objectives</vt:lpstr>
      <vt:lpstr>THERAPEUTIC GOALS IN CD</vt:lpstr>
      <vt:lpstr>PowerPoint Presentation</vt:lpstr>
      <vt:lpstr>PowerPoint Presentation</vt:lpstr>
      <vt:lpstr>AGA Consensus Panel on BT  with Anti-TNF Agents in CD</vt:lpstr>
      <vt:lpstr>AGA Consensus Panel on BT : Dosing of Anti-TNF Agents</vt:lpstr>
      <vt:lpstr>HUMIRA® (adalimumab)  </vt:lpstr>
      <vt:lpstr>Results at Week 4  </vt:lpstr>
      <vt:lpstr>Complete Healing of Draining  Fistulas at Last 2 Visits,  Total Randomized Patients</vt:lpstr>
      <vt:lpstr>Maintenance of Healing of  Draining Fistulas: Weeks 26 and 56; All Randomized Patients</vt:lpstr>
      <vt:lpstr>CLASSIC II (M02-433)</vt:lpstr>
      <vt:lpstr>Randomized Cohort: Clinical Remission (CDAI&lt;150)</vt:lpstr>
      <vt:lpstr>GAIN (M04-691)</vt:lpstr>
      <vt:lpstr>Response Rate 70-Point CDAI Decrease (CR-70)</vt:lpstr>
      <vt:lpstr>Conclusions of the GAIN  </vt:lpstr>
      <vt:lpstr>Anti-TNF Agents – Overview</vt:lpstr>
      <vt:lpstr>PowerPoint Presentation</vt:lpstr>
      <vt:lpstr>CLASSIC II</vt:lpstr>
      <vt:lpstr>Immunogenicity</vt:lpstr>
      <vt:lpstr>CHARM Safety Data</vt:lpstr>
      <vt:lpstr>Adverse Events: All Exposure</vt:lpstr>
      <vt:lpstr>Overview of Opportunistic Infections:  All Exposure</vt:lpstr>
      <vt:lpstr>Lymphoma in Patients with CD</vt:lpstr>
      <vt:lpstr>NON-HODGKIN’S LYMPHOMA  IN CD</vt:lpstr>
      <vt:lpstr>Hepatosplenic T-cell Lymphoma  </vt:lpstr>
      <vt:lpstr>Malignancy with BT </vt:lpstr>
      <vt:lpstr>Pregnancy &amp; BT</vt:lpstr>
      <vt:lpstr>PowerPoint Presentation</vt:lpstr>
      <vt:lpstr>NATALIZUMAB [Tysabri]</vt:lpstr>
      <vt:lpstr>PowerPoint Presentation</vt:lpstr>
      <vt:lpstr>VEDOLIZUMAB</vt:lpstr>
      <vt:lpstr>PowerPoint Presentation</vt:lpstr>
      <vt:lpstr>THERAPEUTIC GOALS IN CD</vt:lpstr>
      <vt:lpstr>New Agents in Development for the Treatment of CD</vt:lpstr>
      <vt:lpstr> GOLIMUMAB [Simponi]</vt:lpstr>
      <vt:lpstr>PowerPoint Presentation</vt:lpstr>
      <vt:lpstr>PowerPoint Presentation</vt:lpstr>
      <vt:lpstr>USTEKINUMAB [Stelara]</vt:lpstr>
      <vt:lpstr>PowerPoint Presentation</vt:lpstr>
      <vt:lpstr>TOFACITINIB [Xeljanz]</vt:lpstr>
      <vt:lpstr>  Conclusions  </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MANAGEMENT of CROHN’S DISEASE in 2013</dc:title>
  <dc:creator>robertd</dc:creator>
  <cp:lastModifiedBy>Atilla</cp:lastModifiedBy>
  <cp:revision>43</cp:revision>
  <dcterms:created xsi:type="dcterms:W3CDTF">2013-11-13T14:02:32Z</dcterms:created>
  <dcterms:modified xsi:type="dcterms:W3CDTF">2013-12-07T15:53:15Z</dcterms:modified>
</cp:coreProperties>
</file>